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0"/>
  </p:notesMasterIdLst>
  <p:sldIdLst>
    <p:sldId id="346" r:id="rId3"/>
    <p:sldId id="298" r:id="rId4"/>
    <p:sldId id="317" r:id="rId5"/>
    <p:sldId id="260" r:id="rId6"/>
    <p:sldId id="287" r:id="rId7"/>
    <p:sldId id="319" r:id="rId8"/>
    <p:sldId id="321" r:id="rId9"/>
    <p:sldId id="322" r:id="rId10"/>
    <p:sldId id="307" r:id="rId11"/>
    <p:sldId id="324" r:id="rId12"/>
    <p:sldId id="343" r:id="rId13"/>
    <p:sldId id="308" r:id="rId14"/>
    <p:sldId id="295" r:id="rId15"/>
    <p:sldId id="325" r:id="rId16"/>
    <p:sldId id="338" r:id="rId17"/>
    <p:sldId id="340" r:id="rId18"/>
    <p:sldId id="336" r:id="rId19"/>
    <p:sldId id="265" r:id="rId20"/>
    <p:sldId id="329" r:id="rId21"/>
    <p:sldId id="330" r:id="rId22"/>
    <p:sldId id="331" r:id="rId23"/>
    <p:sldId id="332" r:id="rId24"/>
    <p:sldId id="334" r:id="rId25"/>
    <p:sldId id="285" r:id="rId26"/>
    <p:sldId id="344" r:id="rId27"/>
    <p:sldId id="345" r:id="rId28"/>
    <p:sldId id="350" r:id="rId29"/>
  </p:sldIdLst>
  <p:sldSz cx="9144000" cy="6858000" type="screen4x3"/>
  <p:notesSz cx="6815138" cy="99441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FFFF"/>
    <a:srgbClr val="CCFFFF"/>
    <a:srgbClr val="FFFFCC"/>
    <a:srgbClr val="339966"/>
    <a:srgbClr val="6B6B6B"/>
    <a:srgbClr val="009A4D"/>
    <a:srgbClr val="CCFFCC"/>
    <a:srgbClr val="C9C29F"/>
    <a:srgbClr val="00D7A0"/>
    <a:srgbClr val="00D2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298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0"/>
      <c:rotY val="20"/>
      <c:depthPercent val="100"/>
      <c:rAngAx val="1"/>
    </c:view3D>
    <c:floor>
      <c:thickness val="0"/>
      <c:spPr>
        <a:scene3d>
          <a:camera prst="orthographicFront"/>
          <a:lightRig rig="threePt" dir="t"/>
        </a:scene3d>
        <a:sp3d>
          <a:contourClr>
            <a:srgbClr val="000000"/>
          </a:contourClr>
        </a:sp3d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865507436570429"/>
          <c:y val="5.1400554097404488E-2"/>
          <c:w val="0.67160870516185478"/>
          <c:h val="0.7054130212890055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'1'!$A$9</c:f>
              <c:strCache>
                <c:ptCount val="1"/>
                <c:pt idx="0">
                  <c:v>скасовано</c:v>
                </c:pt>
              </c:strCache>
            </c:strRef>
          </c:tx>
          <c:spPr>
            <a:solidFill>
              <a:srgbClr val="006600"/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2.839281717388481E-2"/>
                  <c:y val="-7.79781657727566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1666666666666664E-2"/>
                  <c:y val="-0.144185628970291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5000000000000001E-2"/>
                  <c:y val="-5.09254843185590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9444444444444445E-2"/>
                  <c:y val="-0.105647561699208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latin typeface="Arial Narrow" panose="020B060602020203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'1'!$B$7:$C$8</c:f>
              <c:multiLvlStrCache>
                <c:ptCount val="2"/>
                <c:lvl>
                  <c:pt idx="0">
                    <c:v>юридичні особи</c:v>
                  </c:pt>
                  <c:pt idx="1">
                    <c:v>фізичні особи</c:v>
                  </c:pt>
                </c:lvl>
                <c:lvl>
                  <c:pt idx="0">
                    <c:v>2018 рік</c:v>
                  </c:pt>
                </c:lvl>
              </c:multiLvlStrCache>
            </c:multiLvlStrRef>
          </c:cat>
          <c:val>
            <c:numRef>
              <c:f>'1'!$B$9:$C$9</c:f>
              <c:numCache>
                <c:formatCode>General</c:formatCode>
                <c:ptCount val="2"/>
                <c:pt idx="0">
                  <c:v>-689</c:v>
                </c:pt>
                <c:pt idx="1">
                  <c:v>-4720</c:v>
                </c:pt>
              </c:numCache>
            </c:numRef>
          </c:val>
        </c:ser>
        <c:ser>
          <c:idx val="1"/>
          <c:order val="1"/>
          <c:tx>
            <c:strRef>
              <c:f>'1'!$A$10</c:f>
              <c:strCache>
                <c:ptCount val="1"/>
                <c:pt idx="0">
                  <c:v>взято на облік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3948311403606629E-2"/>
                  <c:y val="-7.8675643805393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929900344476342E-2"/>
                  <c:y val="-0.187495302217657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9444444444444445E-2"/>
                  <c:y val="-6.4814834567220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9444444444444445E-2"/>
                  <c:y val="-0.116426009557613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latin typeface="Arial Narrow" panose="020B060602020203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'1'!$B$7:$C$8</c:f>
              <c:multiLvlStrCache>
                <c:ptCount val="2"/>
                <c:lvl>
                  <c:pt idx="0">
                    <c:v>юридичні особи</c:v>
                  </c:pt>
                  <c:pt idx="1">
                    <c:v>фізичні особи</c:v>
                  </c:pt>
                </c:lvl>
                <c:lvl>
                  <c:pt idx="0">
                    <c:v>2018 рік</c:v>
                  </c:pt>
                </c:lvl>
              </c:multiLvlStrCache>
            </c:multiLvlStrRef>
          </c:cat>
          <c:val>
            <c:numRef>
              <c:f>'1'!$B$10:$C$10</c:f>
              <c:numCache>
                <c:formatCode>General</c:formatCode>
                <c:ptCount val="2"/>
                <c:pt idx="0">
                  <c:v>1024</c:v>
                </c:pt>
                <c:pt idx="1">
                  <c:v>5921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shape val="cylinder"/>
        <c:axId val="298459944"/>
        <c:axId val="299355088"/>
        <c:axId val="0"/>
      </c:bar3DChart>
      <c:catAx>
        <c:axId val="298459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/>
          <a:lstStyle/>
          <a:p>
            <a:pPr>
              <a:defRPr sz="1200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defRPr>
            </a:pPr>
            <a:endParaRPr lang="uk-UA"/>
          </a:p>
        </c:txPr>
        <c:crossAx val="299355088"/>
        <c:crosses val="autoZero"/>
        <c:auto val="1"/>
        <c:lblAlgn val="ctr"/>
        <c:lblOffset val="100"/>
        <c:noMultiLvlLbl val="0"/>
      </c:catAx>
      <c:valAx>
        <c:axId val="2993550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i="1">
                <a:latin typeface="Arial Narrow" panose="020B0606020202030204" pitchFamily="34" charset="0"/>
              </a:defRPr>
            </a:pPr>
            <a:endParaRPr lang="uk-UA"/>
          </a:p>
        </c:txPr>
        <c:crossAx val="298459944"/>
        <c:crosses val="autoZero"/>
        <c:crossBetween val="between"/>
        <c:majorUnit val="2000"/>
        <c:minorUnit val="400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429194223169092"/>
          <c:y val="0.28257598235003234"/>
          <c:w val="0.23588021608509813"/>
          <c:h val="0.25246270303168628"/>
        </c:manualLayout>
      </c:layout>
      <c:overlay val="0"/>
      <c:txPr>
        <a:bodyPr/>
        <a:lstStyle/>
        <a:p>
          <a:pPr>
            <a:defRPr sz="1400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defRPr>
          </a:pPr>
          <a:endParaRPr lang="uk-UA"/>
        </a:p>
      </c:txPr>
    </c:legend>
    <c:plotVisOnly val="1"/>
    <c:dispBlanksAs val="gap"/>
    <c:showDLblsOverMax val="0"/>
  </c:chart>
  <c:spPr>
    <a:noFill/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1436374782606941"/>
          <c:y val="0.21844610700586112"/>
          <c:w val="0.2743774872336327"/>
          <c:h val="0.57732245485889289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9999FF"/>
              </a:solidFill>
              <a:ln>
                <a:noFill/>
              </a:ln>
            </c:spPr>
          </c:dPt>
          <c:dPt>
            <c:idx val="2"/>
            <c:bubble3D val="0"/>
            <c:spPr>
              <a:solidFill>
                <a:srgbClr val="FF0000"/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rgbClr val="A50021"/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rgbClr val="0066CC"/>
              </a:solidFill>
              <a:ln>
                <a:noFill/>
              </a:ln>
            </c:spPr>
          </c:dPt>
          <c:dPt>
            <c:idx val="5"/>
            <c:bubble3D val="0"/>
            <c:spPr>
              <a:solidFill>
                <a:srgbClr val="FFFF00"/>
              </a:solidFill>
              <a:ln>
                <a:noFill/>
              </a:ln>
            </c:spPr>
          </c:dPt>
          <c:dPt>
            <c:idx val="6"/>
            <c:bubble3D val="0"/>
            <c:spPr>
              <a:solidFill>
                <a:srgbClr val="FF9900"/>
              </a:solidFill>
              <a:ln>
                <a:noFill/>
              </a:ln>
            </c:spPr>
          </c:dPt>
          <c:dLbls>
            <c:dLbl>
              <c:idx val="0"/>
              <c:layout>
                <c:manualLayout>
                  <c:x val="0.1420708450459941"/>
                  <c:y val="0.10843610349364984"/>
                </c:manualLayout>
              </c:layout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3339025479982639"/>
                  <c:y val="0.15623317654156349"/>
                </c:manualLayout>
              </c:layout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8.9911872301958462E-2"/>
                  <c:y val="0.14859960768707967"/>
                </c:manualLayout>
              </c:layout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0373347805479646"/>
                  <c:y val="-1.0662157864011501E-2"/>
                </c:manualLayout>
              </c:layout>
              <c:tx>
                <c:rich>
                  <a:bodyPr/>
                  <a:lstStyle/>
                  <a:p>
                    <a:r>
                      <a:rPr lang="ru-RU" sz="2000" dirty="0"/>
                      <a:t>ЖКГ
71</a:t>
                    </a:r>
                  </a:p>
                </c:rich>
              </c:tx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9.1559570918978622E-2"/>
                  <c:y val="-9.8141085917622703E-2"/>
                </c:manualLayout>
              </c:layout>
              <c:tx>
                <c:rich>
                  <a:bodyPr/>
                  <a:lstStyle/>
                  <a:p>
                    <a:r>
                      <a:rPr lang="ru-RU" sz="2000" dirty="0"/>
                      <a:t>культура та спорт
64</a:t>
                    </a:r>
                  </a:p>
                </c:rich>
              </c:tx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6217110968485982E-3"/>
                  <c:y val="-0.17586306424938675"/>
                </c:manualLayout>
              </c:layout>
              <c:tx>
                <c:rich>
                  <a:bodyPr/>
                  <a:lstStyle/>
                  <a:p>
                    <a:r>
                      <a:rPr lang="ru-RU" sz="2000" dirty="0" err="1" smtClean="0"/>
                      <a:t>житлова</a:t>
                    </a:r>
                    <a:r>
                      <a:rPr lang="ru-RU" sz="2000" dirty="0" smtClean="0"/>
                      <a:t> сфера </a:t>
                    </a:r>
                    <a:r>
                      <a:rPr lang="ru-RU" sz="2000" dirty="0"/>
                      <a:t>
12</a:t>
                    </a:r>
                  </a:p>
                </c:rich>
              </c:tx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0.13967422884267855"/>
                  <c:y val="-0.13486171820950418"/>
                </c:manualLayout>
              </c:layout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</c:extLst>
            </c:dLbl>
            <c:spPr>
              <a:ln>
                <a:noFill/>
              </a:ln>
              <a:effectLst/>
            </c:spPr>
            <c:txPr>
              <a:bodyPr rot="-600000" anchor="ctr" anchorCtr="0"/>
              <a:lstStyle/>
              <a:p>
                <a:pPr>
                  <a:defRPr sz="2000" b="1" i="1">
                    <a:latin typeface="Arial Narrow" panose="020B0606020202030204" pitchFamily="34" charset="0"/>
                  </a:defRPr>
                </a:pPr>
                <a:endParaRPr lang="uk-UA"/>
              </a:p>
            </c:txPr>
            <c:showLegendKey val="1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Лист1!$A$4:$A$10</c:f>
              <c:strCache>
                <c:ptCount val="7"/>
                <c:pt idx="0">
                  <c:v>дорожнє господарство</c:v>
                </c:pt>
                <c:pt idx="1">
                  <c:v>освітянська сфера</c:v>
                </c:pt>
                <c:pt idx="2">
                  <c:v>охорона здоров'я</c:v>
                </c:pt>
                <c:pt idx="3">
                  <c:v>ЖКГ</c:v>
                </c:pt>
                <c:pt idx="4">
                  <c:v>культура та спорт</c:v>
                </c:pt>
                <c:pt idx="5">
                  <c:v>інше </c:v>
                </c:pt>
                <c:pt idx="6">
                  <c:v>соціальна сфера </c:v>
                </c:pt>
              </c:strCache>
            </c:strRef>
          </c:cat>
          <c:val>
            <c:numRef>
              <c:f>Лист1!$B$4:$B$10</c:f>
              <c:numCache>
                <c:formatCode>General</c:formatCode>
                <c:ptCount val="7"/>
                <c:pt idx="0">
                  <c:v>195</c:v>
                </c:pt>
                <c:pt idx="1">
                  <c:v>119</c:v>
                </c:pt>
                <c:pt idx="2">
                  <c:v>73</c:v>
                </c:pt>
                <c:pt idx="3">
                  <c:v>71</c:v>
                </c:pt>
                <c:pt idx="4">
                  <c:v>64</c:v>
                </c:pt>
                <c:pt idx="5">
                  <c:v>12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2.1890547263681594E-2"/>
          <c:y val="9.7222222222222224E-2"/>
          <c:w val="0.95621890547263677"/>
          <c:h val="0.5546426554456912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FFF99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700" b="1">
                    <a:latin typeface="Arial Narrow" panose="020B060602020203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Лист1!$A$2:$A$38</c:f>
              <c:strCache>
                <c:ptCount val="37"/>
                <c:pt idx="0">
                  <c:v>Батуринська </c:v>
                </c:pt>
                <c:pt idx="1">
                  <c:v>Кіптівська </c:v>
                </c:pt>
                <c:pt idx="2">
                  <c:v>Іванівська </c:v>
                </c:pt>
                <c:pt idx="3">
                  <c:v>Вертіївська </c:v>
                </c:pt>
                <c:pt idx="4">
                  <c:v>Гончарівська </c:v>
                </c:pt>
                <c:pt idx="5">
                  <c:v>Комарівська </c:v>
                </c:pt>
                <c:pt idx="6">
                  <c:v>Макіївська </c:v>
                </c:pt>
                <c:pt idx="7">
                  <c:v>Корюківська  </c:v>
                </c:pt>
                <c:pt idx="8">
                  <c:v>Парафіївська </c:v>
                </c:pt>
                <c:pt idx="9">
                  <c:v>Плисківська </c:v>
                </c:pt>
                <c:pt idx="10">
                  <c:v>Сновська </c:v>
                </c:pt>
                <c:pt idx="11">
                  <c:v>Семенівська </c:v>
                </c:pt>
                <c:pt idx="12">
                  <c:v>Срібнянська </c:v>
                </c:pt>
                <c:pt idx="13">
                  <c:v>Височанська </c:v>
                </c:pt>
                <c:pt idx="14">
                  <c:v>Мринська </c:v>
                </c:pt>
                <c:pt idx="15">
                  <c:v>Михайло-Коцюбинська </c:v>
                </c:pt>
                <c:pt idx="16">
                  <c:v>Коропська </c:v>
                </c:pt>
                <c:pt idx="17">
                  <c:v>Куликівська </c:v>
                </c:pt>
                <c:pt idx="18">
                  <c:v>Носівська </c:v>
                </c:pt>
                <c:pt idx="19">
                  <c:v>Любецька </c:v>
                </c:pt>
                <c:pt idx="20">
                  <c:v>Талалаївська </c:v>
                </c:pt>
                <c:pt idx="21">
                  <c:v>Бобровицька </c:v>
                </c:pt>
                <c:pt idx="22">
                  <c:v>Сосницька </c:v>
                </c:pt>
                <c:pt idx="23">
                  <c:v>Ічнянська </c:v>
                </c:pt>
                <c:pt idx="24">
                  <c:v>Новобасанська </c:v>
                </c:pt>
                <c:pt idx="25">
                  <c:v>Тупичівська </c:v>
                </c:pt>
                <c:pt idx="26">
                  <c:v>Линовицька</c:v>
                </c:pt>
                <c:pt idx="27">
                  <c:v>Менська </c:v>
                </c:pt>
                <c:pt idx="28">
                  <c:v>Городнянська </c:v>
                </c:pt>
                <c:pt idx="29">
                  <c:v>Лосинівська </c:v>
                </c:pt>
                <c:pt idx="30">
                  <c:v>Олишівська</c:v>
                </c:pt>
                <c:pt idx="31">
                  <c:v>Холминська </c:v>
                </c:pt>
                <c:pt idx="32">
                  <c:v>Остерська </c:v>
                </c:pt>
                <c:pt idx="33">
                  <c:v>Деснянська </c:v>
                </c:pt>
                <c:pt idx="34">
                  <c:v>Малодівицька </c:v>
                </c:pt>
                <c:pt idx="35">
                  <c:v>Козелецька </c:v>
                </c:pt>
                <c:pt idx="36">
                  <c:v>Варвинська </c:v>
                </c:pt>
              </c:strCache>
            </c:strRef>
          </c:cat>
          <c:val>
            <c:numRef>
              <c:f>Лист1!$B$2:$B$38</c:f>
              <c:numCache>
                <c:formatCode>0.0</c:formatCode>
                <c:ptCount val="37"/>
                <c:pt idx="0">
                  <c:v>2222.8000000000002</c:v>
                </c:pt>
                <c:pt idx="1">
                  <c:v>1606.5</c:v>
                </c:pt>
                <c:pt idx="2">
                  <c:v>1481.3</c:v>
                </c:pt>
                <c:pt idx="3">
                  <c:v>1387.9</c:v>
                </c:pt>
                <c:pt idx="4">
                  <c:v>1367.9</c:v>
                </c:pt>
                <c:pt idx="5">
                  <c:v>1289.5999999999999</c:v>
                </c:pt>
                <c:pt idx="6">
                  <c:v>1180.0999999999999</c:v>
                </c:pt>
                <c:pt idx="7">
                  <c:v>1166</c:v>
                </c:pt>
                <c:pt idx="8">
                  <c:v>1058.4000000000001</c:v>
                </c:pt>
                <c:pt idx="9">
                  <c:v>1053</c:v>
                </c:pt>
                <c:pt idx="10">
                  <c:v>1039</c:v>
                </c:pt>
                <c:pt idx="11">
                  <c:v>1030.8</c:v>
                </c:pt>
                <c:pt idx="12">
                  <c:v>961.1</c:v>
                </c:pt>
                <c:pt idx="13">
                  <c:v>942.8</c:v>
                </c:pt>
                <c:pt idx="14">
                  <c:v>938.5</c:v>
                </c:pt>
                <c:pt idx="15">
                  <c:v>898.4</c:v>
                </c:pt>
                <c:pt idx="16">
                  <c:v>861.3</c:v>
                </c:pt>
                <c:pt idx="17">
                  <c:v>850.2</c:v>
                </c:pt>
                <c:pt idx="18">
                  <c:v>810.1</c:v>
                </c:pt>
                <c:pt idx="19">
                  <c:v>800.7</c:v>
                </c:pt>
                <c:pt idx="20">
                  <c:v>798.1</c:v>
                </c:pt>
                <c:pt idx="21">
                  <c:v>780.1</c:v>
                </c:pt>
                <c:pt idx="22">
                  <c:v>777.5</c:v>
                </c:pt>
                <c:pt idx="23">
                  <c:v>766.6</c:v>
                </c:pt>
                <c:pt idx="24">
                  <c:v>764.7</c:v>
                </c:pt>
                <c:pt idx="25">
                  <c:v>735.6</c:v>
                </c:pt>
                <c:pt idx="26">
                  <c:v>734.1</c:v>
                </c:pt>
                <c:pt idx="27">
                  <c:v>729.9</c:v>
                </c:pt>
                <c:pt idx="28">
                  <c:v>702</c:v>
                </c:pt>
                <c:pt idx="29">
                  <c:v>690.6</c:v>
                </c:pt>
                <c:pt idx="30">
                  <c:v>689.5</c:v>
                </c:pt>
                <c:pt idx="31">
                  <c:v>655.29999999999995</c:v>
                </c:pt>
                <c:pt idx="32">
                  <c:v>637.79999999999995</c:v>
                </c:pt>
                <c:pt idx="33">
                  <c:v>618</c:v>
                </c:pt>
                <c:pt idx="34">
                  <c:v>564.5</c:v>
                </c:pt>
                <c:pt idx="35">
                  <c:v>477.8</c:v>
                </c:pt>
                <c:pt idx="36">
                  <c:v>464.9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99325632"/>
        <c:axId val="299327592"/>
      </c:barChart>
      <c:catAx>
        <c:axId val="2993256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defRPr>
            </a:pPr>
            <a:endParaRPr lang="uk-UA"/>
          </a:p>
        </c:txPr>
        <c:crossAx val="299327592"/>
        <c:crosses val="autoZero"/>
        <c:auto val="1"/>
        <c:lblAlgn val="ctr"/>
        <c:lblOffset val="100"/>
        <c:noMultiLvlLbl val="0"/>
      </c:catAx>
      <c:valAx>
        <c:axId val="299327592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29932563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7205"/>
          </a:xfrm>
          <a:prstGeom prst="rect">
            <a:avLst/>
          </a:prstGeom>
        </p:spPr>
        <p:txBody>
          <a:bodyPr vert="horz" lIns="91184" tIns="45592" rIns="91184" bIns="4559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60335" y="0"/>
            <a:ext cx="2953226" cy="497205"/>
          </a:xfrm>
          <a:prstGeom prst="rect">
            <a:avLst/>
          </a:prstGeom>
        </p:spPr>
        <p:txBody>
          <a:bodyPr vert="horz" lIns="91184" tIns="45592" rIns="91184" bIns="45592" rtlCol="0"/>
          <a:lstStyle>
            <a:lvl1pPr algn="r">
              <a:defRPr sz="1200"/>
            </a:lvl1pPr>
          </a:lstStyle>
          <a:p>
            <a:fld id="{16D693DC-F776-4F0B-B9D0-D08D81C125B0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6125"/>
            <a:ext cx="4970462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4" tIns="45592" rIns="91184" bIns="4559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vert="horz" lIns="91184" tIns="45592" rIns="91184" bIns="45592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53226" cy="497205"/>
          </a:xfrm>
          <a:prstGeom prst="rect">
            <a:avLst/>
          </a:prstGeom>
        </p:spPr>
        <p:txBody>
          <a:bodyPr vert="horz" lIns="91184" tIns="45592" rIns="91184" bIns="4559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60335" y="9445169"/>
            <a:ext cx="2953226" cy="497205"/>
          </a:xfrm>
          <a:prstGeom prst="rect">
            <a:avLst/>
          </a:prstGeom>
        </p:spPr>
        <p:txBody>
          <a:bodyPr vert="horz" lIns="91184" tIns="45592" rIns="91184" bIns="45592" rtlCol="0" anchor="b"/>
          <a:lstStyle>
            <a:lvl1pPr algn="r">
              <a:defRPr sz="1200"/>
            </a:lvl1pPr>
          </a:lstStyle>
          <a:p>
            <a:fld id="{3E377A93-9EAD-4D72-8998-A61D6A06677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145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712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0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3236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257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62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277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822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8526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2757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4712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41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126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png"/><Relationship Id="rId9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jpeg"/><Relationship Id="rId18" Type="http://schemas.openxmlformats.org/officeDocument/2006/relationships/image" Target="../media/image3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image" Target="../media/image18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5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microsoft.com/office/2007/relationships/hdphoto" Target="../media/hdphoto1.wdp"/><Relationship Id="rId10" Type="http://schemas.openxmlformats.org/officeDocument/2006/relationships/image" Target="../media/image51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4.png"/><Relationship Id="rId7" Type="http://schemas.openxmlformats.org/officeDocument/2006/relationships/image" Target="../media/image58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g"/><Relationship Id="rId3" Type="http://schemas.openxmlformats.org/officeDocument/2006/relationships/image" Target="../media/image65.jpg"/><Relationship Id="rId7" Type="http://schemas.openxmlformats.org/officeDocument/2006/relationships/image" Target="../media/image6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g"/><Relationship Id="rId11" Type="http://schemas.openxmlformats.org/officeDocument/2006/relationships/image" Target="../media/image73.jpg"/><Relationship Id="rId5" Type="http://schemas.openxmlformats.org/officeDocument/2006/relationships/image" Target="../media/image67.jpg"/><Relationship Id="rId10" Type="http://schemas.openxmlformats.org/officeDocument/2006/relationships/image" Target="../media/image72.jpg"/><Relationship Id="rId4" Type="http://schemas.openxmlformats.org/officeDocument/2006/relationships/image" Target="../media/image66.jpg"/><Relationship Id="rId9" Type="http://schemas.openxmlformats.org/officeDocument/2006/relationships/image" Target="../media/image71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g"/><Relationship Id="rId3" Type="http://schemas.openxmlformats.org/officeDocument/2006/relationships/image" Target="../media/image74.png"/><Relationship Id="rId7" Type="http://schemas.openxmlformats.org/officeDocument/2006/relationships/image" Target="../media/image7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8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g"/><Relationship Id="rId5" Type="http://schemas.openxmlformats.org/officeDocument/2006/relationships/image" Target="../media/image84.jp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g"/><Relationship Id="rId5" Type="http://schemas.openxmlformats.org/officeDocument/2006/relationships/image" Target="../media/image86.jpg"/><Relationship Id="rId4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4.png"/><Relationship Id="rId7" Type="http://schemas.openxmlformats.org/officeDocument/2006/relationships/image" Target="../media/image93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100.jpeg"/><Relationship Id="rId4" Type="http://schemas.openxmlformats.org/officeDocument/2006/relationships/image" Target="../media/image9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19.jpg"/><Relationship Id="rId3" Type="http://schemas.openxmlformats.org/officeDocument/2006/relationships/image" Target="../media/image109.jpg"/><Relationship Id="rId7" Type="http://schemas.openxmlformats.org/officeDocument/2006/relationships/image" Target="../media/image113.jpg"/><Relationship Id="rId12" Type="http://schemas.openxmlformats.org/officeDocument/2006/relationships/image" Target="../media/image11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jpg"/><Relationship Id="rId11" Type="http://schemas.openxmlformats.org/officeDocument/2006/relationships/image" Target="../media/image117.png"/><Relationship Id="rId5" Type="http://schemas.openxmlformats.org/officeDocument/2006/relationships/image" Target="../media/image111.jpg"/><Relationship Id="rId10" Type="http://schemas.openxmlformats.org/officeDocument/2006/relationships/image" Target="../media/image116.png"/><Relationship Id="rId4" Type="http://schemas.openxmlformats.org/officeDocument/2006/relationships/image" Target="../media/image110.jpg"/><Relationship Id="rId9" Type="http://schemas.openxmlformats.org/officeDocument/2006/relationships/image" Target="../media/image11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2.jpg"/><Relationship Id="rId4" Type="http://schemas.openxmlformats.org/officeDocument/2006/relationships/image" Target="../media/image1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png"/><Relationship Id="rId4" Type="http://schemas.openxmlformats.org/officeDocument/2006/relationships/image" Target="../media/image1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173672" y="0"/>
            <a:ext cx="7986414" cy="6858000"/>
            <a:chOff x="1173672" y="0"/>
            <a:chExt cx="7986414" cy="68580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2741" y="0"/>
              <a:ext cx="5928755" cy="43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" name="Picture 4" descr="C:\Documents and Settings\analiz\Рабочий стол\Рисунок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3672" y="0"/>
              <a:ext cx="1519068" cy="43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Прямоугольник 6"/>
            <p:cNvSpPr/>
            <p:nvPr/>
          </p:nvSpPr>
          <p:spPr>
            <a:xfrm>
              <a:off x="8620086" y="0"/>
              <a:ext cx="540000" cy="6858000"/>
            </a:xfrm>
            <a:prstGeom prst="rect">
              <a:avLst/>
            </a:prstGeom>
            <a:solidFill>
              <a:srgbClr val="006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173672" y="4310982"/>
              <a:ext cx="1519068" cy="15192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ятиугольник 8"/>
            <p:cNvSpPr/>
            <p:nvPr/>
          </p:nvSpPr>
          <p:spPr>
            <a:xfrm>
              <a:off x="2692741" y="4310982"/>
              <a:ext cx="6444000" cy="1519200"/>
            </a:xfrm>
            <a:prstGeom prst="homePlate">
              <a:avLst>
                <a:gd name="adj" fmla="val 33233"/>
              </a:avLst>
            </a:prstGeom>
            <a:solidFill>
              <a:srgbClr val="00C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75656" y="4470417"/>
              <a:ext cx="69716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ПІДСУМКИ </a:t>
              </a:r>
              <a:r>
                <a:rPr lang="uk-UA" sz="24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ВИКОНАННЯ ПРОГРАМИ </a:t>
              </a:r>
              <a:r>
                <a:rPr lang="uk-UA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ЕКОНОМІЧНОГО </a:t>
              </a:r>
              <a:br>
                <a:rPr lang="uk-UA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І СОЦІАЛЬНОГО РОЗВИТКУ ОБЛАСТІ ЗА 2018 РІК </a:t>
              </a:r>
              <a:br>
                <a:rPr lang="uk-UA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ТА ОСНОВНІ ЗАВДАННЯ НА 2019 РІК</a:t>
              </a:r>
              <a:endPara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pic>
        <p:nvPicPr>
          <p:cNvPr id="11" name="Picture 4" descr="Gerbob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27" y="27776"/>
            <a:ext cx="1211867" cy="900000"/>
          </a:xfrm>
          <a:prstGeom prst="rect">
            <a:avLst/>
          </a:prstGeom>
          <a:noFill/>
          <a:effectLst>
            <a:outerShdw dist="107763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78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Группа 119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12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5633" y="6379"/>
            <a:ext cx="607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МАКРОЕКОНОМІЧНІ </a:t>
            </a:r>
            <a:r>
              <a:rPr lang="uk-UA" sz="2400" b="1" spc="-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ПОКАЗНИКИ 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-271660" y="496580"/>
            <a:ext cx="1133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14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До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2017 року</a:t>
            </a:r>
            <a:r>
              <a:rPr lang="uk-UA" alt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Arial" charset="0"/>
              </a:rPr>
              <a:t> </a:t>
            </a:r>
            <a:endParaRPr lang="uk-UA" altLang="ru-RU" sz="1400" b="1" dirty="0">
              <a:solidFill>
                <a:prstClr val="black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868878" y="533779"/>
            <a:ext cx="0" cy="5760000"/>
          </a:xfrm>
          <a:prstGeom prst="line">
            <a:avLst/>
          </a:prstGeom>
          <a:ln w="38100" cmpd="sng">
            <a:solidFill>
              <a:srgbClr val="0082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873039" y="4529360"/>
            <a:ext cx="29119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altLang="ru-RU" sz="2000" b="1" dirty="0">
                <a:solidFill>
                  <a:prstClr val="black"/>
                </a:solidFill>
                <a:latin typeface="Arial Narrow" panose="020B0606020202030204" pitchFamily="34" charset="0"/>
                <a:cs typeface="Arial" charset="0"/>
              </a:rPr>
              <a:t>Реальна заробітна плата</a:t>
            </a:r>
          </a:p>
        </p:txBody>
      </p:sp>
      <p:grpSp>
        <p:nvGrpSpPr>
          <p:cNvPr id="49" name="Группа 48"/>
          <p:cNvGrpSpPr/>
          <p:nvPr/>
        </p:nvGrpSpPr>
        <p:grpSpPr>
          <a:xfrm>
            <a:off x="6745359" y="4539304"/>
            <a:ext cx="1080121" cy="440471"/>
            <a:chOff x="8044886" y="750190"/>
            <a:chExt cx="1080121" cy="440471"/>
          </a:xfrm>
        </p:grpSpPr>
        <p:sp>
          <p:nvSpPr>
            <p:cNvPr id="50" name="Овал 49"/>
            <p:cNvSpPr/>
            <p:nvPr/>
          </p:nvSpPr>
          <p:spPr>
            <a:xfrm rot="19500000">
              <a:off x="8220410" y="758661"/>
              <a:ext cx="720000" cy="432000"/>
            </a:xfrm>
            <a:prstGeom prst="ellipse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8044886" y="750190"/>
              <a:ext cx="10801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16 місце</a:t>
              </a:r>
              <a:endParaRPr lang="ru-RU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sp>
        <p:nvSpPr>
          <p:cNvPr id="78" name="Штриховая стрелка вправо 77"/>
          <p:cNvSpPr/>
          <p:nvPr/>
        </p:nvSpPr>
        <p:spPr>
          <a:xfrm rot="16200000">
            <a:off x="5412251" y="4538495"/>
            <a:ext cx="360000" cy="360000"/>
          </a:xfrm>
          <a:prstGeom prst="striped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764534" y="4537533"/>
            <a:ext cx="102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+11,7 %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96" name="Группа 95"/>
          <p:cNvGrpSpPr/>
          <p:nvPr/>
        </p:nvGrpSpPr>
        <p:grpSpPr>
          <a:xfrm>
            <a:off x="970508" y="4416066"/>
            <a:ext cx="792000" cy="612000"/>
            <a:chOff x="-97535" y="1886996"/>
            <a:chExt cx="905058" cy="720000"/>
          </a:xfrm>
        </p:grpSpPr>
        <p:grpSp>
          <p:nvGrpSpPr>
            <p:cNvPr id="97" name="Группа 96"/>
            <p:cNvGrpSpPr/>
            <p:nvPr/>
          </p:nvGrpSpPr>
          <p:grpSpPr>
            <a:xfrm rot="5400000">
              <a:off x="-5006" y="1794467"/>
              <a:ext cx="720000" cy="905058"/>
              <a:chOff x="179512" y="5051527"/>
              <a:chExt cx="540000" cy="709705"/>
            </a:xfrm>
          </p:grpSpPr>
          <p:sp>
            <p:nvSpPr>
              <p:cNvPr id="99" name="Овал 98"/>
              <p:cNvSpPr/>
              <p:nvPr/>
            </p:nvSpPr>
            <p:spPr>
              <a:xfrm>
                <a:off x="179512" y="5221232"/>
                <a:ext cx="540000" cy="540000"/>
              </a:xfrm>
              <a:prstGeom prst="ellipse">
                <a:avLst/>
              </a:prstGeom>
              <a:solidFill>
                <a:srgbClr val="00A2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00" name="Равнобедренный треугольник 99"/>
              <p:cNvSpPr/>
              <p:nvPr/>
            </p:nvSpPr>
            <p:spPr>
              <a:xfrm>
                <a:off x="280762" y="5051527"/>
                <a:ext cx="360000" cy="360000"/>
              </a:xfrm>
              <a:prstGeom prst="triangle">
                <a:avLst/>
              </a:prstGeom>
              <a:solidFill>
                <a:srgbClr val="00A2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sp>
          <p:nvSpPr>
            <p:cNvPr id="98" name="Овал 97"/>
            <p:cNvSpPr/>
            <p:nvPr/>
          </p:nvSpPr>
          <p:spPr>
            <a:xfrm>
              <a:off x="-13651" y="1988401"/>
              <a:ext cx="540000" cy="54000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38100" cmpd="dbl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1" name="Группа 100"/>
          <p:cNvGrpSpPr/>
          <p:nvPr/>
        </p:nvGrpSpPr>
        <p:grpSpPr>
          <a:xfrm>
            <a:off x="976248" y="5063496"/>
            <a:ext cx="792000" cy="612000"/>
            <a:chOff x="-97535" y="1886996"/>
            <a:chExt cx="905058" cy="720000"/>
          </a:xfrm>
        </p:grpSpPr>
        <p:grpSp>
          <p:nvGrpSpPr>
            <p:cNvPr id="102" name="Группа 101"/>
            <p:cNvGrpSpPr/>
            <p:nvPr/>
          </p:nvGrpSpPr>
          <p:grpSpPr>
            <a:xfrm rot="5400000">
              <a:off x="-5006" y="1794467"/>
              <a:ext cx="720000" cy="905058"/>
              <a:chOff x="179512" y="5051527"/>
              <a:chExt cx="540000" cy="709705"/>
            </a:xfrm>
          </p:grpSpPr>
          <p:sp>
            <p:nvSpPr>
              <p:cNvPr id="104" name="Овал 103"/>
              <p:cNvSpPr/>
              <p:nvPr/>
            </p:nvSpPr>
            <p:spPr>
              <a:xfrm>
                <a:off x="179512" y="5221232"/>
                <a:ext cx="540000" cy="540000"/>
              </a:xfrm>
              <a:prstGeom prst="ellipse">
                <a:avLst/>
              </a:prstGeom>
              <a:solidFill>
                <a:srgbClr val="00A2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05" name="Равнобедренный треугольник 104"/>
              <p:cNvSpPr/>
              <p:nvPr/>
            </p:nvSpPr>
            <p:spPr>
              <a:xfrm>
                <a:off x="280762" y="5051527"/>
                <a:ext cx="360000" cy="360000"/>
              </a:xfrm>
              <a:prstGeom prst="triangle">
                <a:avLst/>
              </a:prstGeom>
              <a:solidFill>
                <a:srgbClr val="00A2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sp>
          <p:nvSpPr>
            <p:cNvPr id="103" name="Овал 102"/>
            <p:cNvSpPr/>
            <p:nvPr/>
          </p:nvSpPr>
          <p:spPr>
            <a:xfrm>
              <a:off x="-13651" y="1988401"/>
              <a:ext cx="540000" cy="54000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38100" cmpd="dbl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106" name="Прямоугольник 105"/>
          <p:cNvSpPr/>
          <p:nvPr/>
        </p:nvSpPr>
        <p:spPr>
          <a:xfrm>
            <a:off x="1870031" y="5180384"/>
            <a:ext cx="2105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alt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Arial" charset="0"/>
              </a:rPr>
              <a:t>Вантажооборот </a:t>
            </a:r>
            <a:endParaRPr lang="uk-UA" altLang="ru-RU" sz="2000" b="1" dirty="0">
              <a:solidFill>
                <a:prstClr val="black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51" name="Штриховая стрелка вправо 150"/>
          <p:cNvSpPr/>
          <p:nvPr/>
        </p:nvSpPr>
        <p:spPr>
          <a:xfrm rot="16200000">
            <a:off x="5412028" y="5119346"/>
            <a:ext cx="360000" cy="360000"/>
          </a:xfrm>
          <a:prstGeom prst="striped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5777394" y="5121355"/>
            <a:ext cx="102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+11,7 %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56" name="Прямоугольник 155"/>
          <p:cNvSpPr/>
          <p:nvPr/>
        </p:nvSpPr>
        <p:spPr>
          <a:xfrm>
            <a:off x="1847261" y="5802234"/>
            <a:ext cx="27434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alt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Arial" charset="0"/>
              </a:rPr>
              <a:t>Індекс споживчих цін </a:t>
            </a:r>
            <a:endParaRPr lang="uk-UA" altLang="ru-RU" sz="2000" b="1" dirty="0">
              <a:solidFill>
                <a:prstClr val="black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grpSp>
        <p:nvGrpSpPr>
          <p:cNvPr id="159" name="Группа 158"/>
          <p:cNvGrpSpPr/>
          <p:nvPr/>
        </p:nvGrpSpPr>
        <p:grpSpPr>
          <a:xfrm>
            <a:off x="968994" y="5697372"/>
            <a:ext cx="792000" cy="612000"/>
            <a:chOff x="-97535" y="1886996"/>
            <a:chExt cx="905058" cy="720000"/>
          </a:xfrm>
        </p:grpSpPr>
        <p:grpSp>
          <p:nvGrpSpPr>
            <p:cNvPr id="160" name="Группа 159"/>
            <p:cNvGrpSpPr/>
            <p:nvPr/>
          </p:nvGrpSpPr>
          <p:grpSpPr>
            <a:xfrm rot="5400000">
              <a:off x="-5006" y="1794467"/>
              <a:ext cx="720000" cy="905058"/>
              <a:chOff x="179512" y="5051527"/>
              <a:chExt cx="540000" cy="709705"/>
            </a:xfrm>
          </p:grpSpPr>
          <p:sp>
            <p:nvSpPr>
              <p:cNvPr id="162" name="Овал 161"/>
              <p:cNvSpPr/>
              <p:nvPr/>
            </p:nvSpPr>
            <p:spPr>
              <a:xfrm>
                <a:off x="179512" y="5221232"/>
                <a:ext cx="540000" cy="540000"/>
              </a:xfrm>
              <a:prstGeom prst="ellipse">
                <a:avLst/>
              </a:prstGeom>
              <a:solidFill>
                <a:srgbClr val="00A2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63" name="Равнобедренный треугольник 162"/>
              <p:cNvSpPr/>
              <p:nvPr/>
            </p:nvSpPr>
            <p:spPr>
              <a:xfrm>
                <a:off x="280762" y="5051527"/>
                <a:ext cx="360000" cy="360000"/>
              </a:xfrm>
              <a:prstGeom prst="triangle">
                <a:avLst/>
              </a:prstGeom>
              <a:solidFill>
                <a:srgbClr val="00A2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sp>
          <p:nvSpPr>
            <p:cNvPr id="161" name="Овал 160"/>
            <p:cNvSpPr/>
            <p:nvPr/>
          </p:nvSpPr>
          <p:spPr>
            <a:xfrm>
              <a:off x="-13651" y="1988401"/>
              <a:ext cx="540000" cy="540000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 w="38100" cmpd="dbl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164" name="Штриховая стрелка вправо 163"/>
          <p:cNvSpPr/>
          <p:nvPr/>
        </p:nvSpPr>
        <p:spPr>
          <a:xfrm rot="16200000">
            <a:off x="5417394" y="5723184"/>
            <a:ext cx="360000" cy="360000"/>
          </a:xfrm>
          <a:prstGeom prst="striped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5770140" y="5718232"/>
            <a:ext cx="102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+9,6 %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52" name="Группа 51"/>
          <p:cNvGrpSpPr/>
          <p:nvPr/>
        </p:nvGrpSpPr>
        <p:grpSpPr>
          <a:xfrm>
            <a:off x="6793674" y="5709385"/>
            <a:ext cx="1080121" cy="432000"/>
            <a:chOff x="8099934" y="5753437"/>
            <a:chExt cx="1080121" cy="432000"/>
          </a:xfrm>
        </p:grpSpPr>
        <p:sp>
          <p:nvSpPr>
            <p:cNvPr id="166" name="Овал 165"/>
            <p:cNvSpPr/>
            <p:nvPr/>
          </p:nvSpPr>
          <p:spPr>
            <a:xfrm rot="19500000">
              <a:off x="8275458" y="5753437"/>
              <a:ext cx="720000" cy="432000"/>
            </a:xfrm>
            <a:prstGeom prst="ellipse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8099934" y="5759480"/>
              <a:ext cx="10801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16 місце</a:t>
              </a:r>
              <a:endParaRPr lang="ru-RU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036775" y="268864"/>
            <a:ext cx="1020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i="1" dirty="0" smtClean="0">
                <a:solidFill>
                  <a:srgbClr val="0092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Україна </a:t>
            </a:r>
            <a:endParaRPr lang="ru-RU" sz="2000" b="1" i="1" dirty="0">
              <a:solidFill>
                <a:srgbClr val="00926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992970" y="3152508"/>
            <a:ext cx="8098244" cy="612000"/>
            <a:chOff x="971599" y="513944"/>
            <a:chExt cx="8098244" cy="612000"/>
          </a:xfrm>
        </p:grpSpPr>
        <p:grpSp>
          <p:nvGrpSpPr>
            <p:cNvPr id="90" name="Группа 89"/>
            <p:cNvGrpSpPr/>
            <p:nvPr/>
          </p:nvGrpSpPr>
          <p:grpSpPr>
            <a:xfrm>
              <a:off x="971599" y="513944"/>
              <a:ext cx="792000" cy="612000"/>
              <a:chOff x="-97535" y="1886996"/>
              <a:chExt cx="905058" cy="720000"/>
            </a:xfrm>
          </p:grpSpPr>
          <p:grpSp>
            <p:nvGrpSpPr>
              <p:cNvPr id="91" name="Группа 90"/>
              <p:cNvGrpSpPr/>
              <p:nvPr/>
            </p:nvGrpSpPr>
            <p:grpSpPr>
              <a:xfrm rot="5400000">
                <a:off x="-5006" y="1794467"/>
                <a:ext cx="720000" cy="905058"/>
                <a:chOff x="179512" y="5051527"/>
                <a:chExt cx="540000" cy="709705"/>
              </a:xfrm>
            </p:grpSpPr>
            <p:sp>
              <p:nvSpPr>
                <p:cNvPr id="93" name="Овал 92"/>
                <p:cNvSpPr/>
                <p:nvPr/>
              </p:nvSpPr>
              <p:spPr>
                <a:xfrm>
                  <a:off x="179512" y="5221232"/>
                  <a:ext cx="540000" cy="540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94" name="Равнобедренный треугольник 93"/>
                <p:cNvSpPr/>
                <p:nvPr/>
              </p:nvSpPr>
              <p:spPr>
                <a:xfrm>
                  <a:off x="280762" y="5051527"/>
                  <a:ext cx="360000" cy="360000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</p:grpSp>
          <p:sp>
            <p:nvSpPr>
              <p:cNvPr id="92" name="Овал 91"/>
              <p:cNvSpPr/>
              <p:nvPr/>
            </p:nvSpPr>
            <p:spPr>
              <a:xfrm>
                <a:off x="-13651" y="1988401"/>
                <a:ext cx="540000" cy="540000"/>
              </a:xfrm>
              <a:prstGeom prst="ellipse">
                <a:avLst/>
              </a:prstGeom>
              <a:blipFill>
                <a:blip r:embed="rId6"/>
                <a:stretch>
                  <a:fillRect/>
                </a:stretch>
              </a:blipFill>
              <a:ln w="38100" cmpd="dbl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5" name="Прямоугольник 94"/>
            <p:cNvSpPr/>
            <p:nvPr/>
          </p:nvSpPr>
          <p:spPr>
            <a:xfrm>
              <a:off x="1821471" y="612724"/>
              <a:ext cx="19783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altLang="ru-RU" sz="2000" b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Промисловість </a:t>
              </a:r>
              <a:endParaRPr lang="uk-UA" altLang="ru-RU" sz="2000" b="1" dirty="0">
                <a:solidFill>
                  <a:prstClr val="black"/>
                </a:solidFill>
                <a:latin typeface="Arial Narrow" panose="020B0606020202030204" pitchFamily="34" charset="0"/>
                <a:cs typeface="Arial" charset="0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5739549" y="637137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-0,8 %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108" name="Группа 107"/>
            <p:cNvGrpSpPr/>
            <p:nvPr/>
          </p:nvGrpSpPr>
          <p:grpSpPr>
            <a:xfrm>
              <a:off x="6697479" y="636373"/>
              <a:ext cx="1249905" cy="432000"/>
              <a:chOff x="8005728" y="758661"/>
              <a:chExt cx="1249905" cy="432000"/>
            </a:xfrm>
          </p:grpSpPr>
          <p:sp>
            <p:nvSpPr>
              <p:cNvPr id="109" name="Овал 108"/>
              <p:cNvSpPr/>
              <p:nvPr/>
            </p:nvSpPr>
            <p:spPr>
              <a:xfrm rot="19500000">
                <a:off x="8220410" y="758661"/>
                <a:ext cx="720000" cy="432000"/>
              </a:xfrm>
              <a:prstGeom prst="ellipse">
                <a:avLst/>
              </a:prstGeom>
              <a:solidFill>
                <a:srgbClr val="FFF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8005728" y="764704"/>
                <a:ext cx="12499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17-18 місце</a:t>
                </a:r>
                <a:endParaRPr lang="ru-RU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111" name="Штриховая стрелка вправо 110"/>
            <p:cNvSpPr/>
            <p:nvPr/>
          </p:nvSpPr>
          <p:spPr>
            <a:xfrm rot="5400000">
              <a:off x="5351566" y="636373"/>
              <a:ext cx="360000" cy="360000"/>
            </a:xfrm>
            <a:prstGeom prst="striped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8047963" y="630000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0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</a:t>
              </a:r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1,6 %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982988" y="584743"/>
            <a:ext cx="8086855" cy="813857"/>
            <a:chOff x="982988" y="1163137"/>
            <a:chExt cx="8086855" cy="813857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1819608" y="1269108"/>
              <a:ext cx="340046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altLang="ru-RU" sz="2000" b="1" dirty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Валова продукція </a:t>
              </a:r>
              <a:r>
                <a:rPr lang="en-US" altLang="ru-RU" sz="2000" b="1" dirty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 </a:t>
              </a:r>
              <a:r>
                <a:rPr lang="uk-UA" altLang="ru-RU" sz="2000" b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сільського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altLang="ru-RU" sz="2000" b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                              господарства</a:t>
              </a:r>
              <a:endParaRPr lang="uk-UA" altLang="ru-RU" sz="2000" b="1" dirty="0">
                <a:solidFill>
                  <a:prstClr val="black"/>
                </a:solidFill>
                <a:latin typeface="Arial Narrow" panose="020B0606020202030204" pitchFamily="34" charset="0"/>
                <a:cs typeface="Arial" charset="0"/>
              </a:endParaRPr>
            </a:p>
          </p:txBody>
        </p:sp>
        <p:sp>
          <p:nvSpPr>
            <p:cNvPr id="5" name="Штриховая стрелка вправо 4"/>
            <p:cNvSpPr/>
            <p:nvPr/>
          </p:nvSpPr>
          <p:spPr>
            <a:xfrm rot="16200000">
              <a:off x="5334315" y="1220987"/>
              <a:ext cx="360000" cy="360000"/>
            </a:xfrm>
            <a:prstGeom prst="stripedRight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714195" y="1222996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+10,4 %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6767654" y="1222599"/>
              <a:ext cx="1080121" cy="432000"/>
              <a:chOff x="8044886" y="758661"/>
              <a:chExt cx="1080121" cy="432000"/>
            </a:xfrm>
          </p:grpSpPr>
          <p:sp>
            <p:nvSpPr>
              <p:cNvPr id="3" name="Овал 2"/>
              <p:cNvSpPr/>
              <p:nvPr/>
            </p:nvSpPr>
            <p:spPr>
              <a:xfrm rot="19500000">
                <a:off x="8220410" y="758661"/>
                <a:ext cx="720000" cy="432000"/>
              </a:xfrm>
              <a:prstGeom prst="ellipse">
                <a:avLst/>
              </a:prstGeom>
              <a:solidFill>
                <a:srgbClr val="FFF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8044886" y="764704"/>
                <a:ext cx="108012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i="1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8</a:t>
                </a:r>
                <a:r>
                  <a:rPr lang="uk-UA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місце</a:t>
                </a:r>
                <a:endParaRPr lang="ru-RU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grpSp>
          <p:nvGrpSpPr>
            <p:cNvPr id="85" name="Группа 84"/>
            <p:cNvGrpSpPr/>
            <p:nvPr/>
          </p:nvGrpSpPr>
          <p:grpSpPr>
            <a:xfrm>
              <a:off x="982988" y="1163137"/>
              <a:ext cx="792000" cy="612000"/>
              <a:chOff x="-97535" y="1886996"/>
              <a:chExt cx="905058" cy="720000"/>
            </a:xfrm>
          </p:grpSpPr>
          <p:grpSp>
            <p:nvGrpSpPr>
              <p:cNvPr id="86" name="Группа 85"/>
              <p:cNvGrpSpPr/>
              <p:nvPr/>
            </p:nvGrpSpPr>
            <p:grpSpPr>
              <a:xfrm rot="5400000">
                <a:off x="-5006" y="1794467"/>
                <a:ext cx="720000" cy="905058"/>
                <a:chOff x="179512" y="5051527"/>
                <a:chExt cx="540000" cy="709705"/>
              </a:xfrm>
            </p:grpSpPr>
            <p:sp>
              <p:nvSpPr>
                <p:cNvPr id="88" name="Овал 87"/>
                <p:cNvSpPr/>
                <p:nvPr/>
              </p:nvSpPr>
              <p:spPr>
                <a:xfrm>
                  <a:off x="179512" y="5221232"/>
                  <a:ext cx="540000" cy="540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89" name="Равнобедренный треугольник 88"/>
                <p:cNvSpPr/>
                <p:nvPr/>
              </p:nvSpPr>
              <p:spPr>
                <a:xfrm>
                  <a:off x="280762" y="5051527"/>
                  <a:ext cx="360000" cy="360000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</p:grpSp>
          <p:sp>
            <p:nvSpPr>
              <p:cNvPr id="87" name="Овал 86"/>
              <p:cNvSpPr/>
              <p:nvPr/>
            </p:nvSpPr>
            <p:spPr>
              <a:xfrm>
                <a:off x="-13651" y="1988401"/>
                <a:ext cx="540000" cy="540000"/>
              </a:xfrm>
              <a:prstGeom prst="ellipse">
                <a:avLst/>
              </a:prstGeom>
              <a:blipFill>
                <a:blip r:embed="rId7"/>
                <a:stretch>
                  <a:fillRect/>
                </a:stretch>
              </a:blipFill>
              <a:ln w="38100" cmpd="dbl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9" name="TextBox 118"/>
            <p:cNvSpPr txBox="1"/>
            <p:nvPr/>
          </p:nvSpPr>
          <p:spPr>
            <a:xfrm>
              <a:off x="8047963" y="1200931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+7,8 %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974469" y="1215965"/>
            <a:ext cx="8135266" cy="612000"/>
            <a:chOff x="974469" y="1794359"/>
            <a:chExt cx="8135266" cy="612000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1833115" y="1897123"/>
              <a:ext cx="291037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altLang="ru-RU" sz="2000" b="1" dirty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Капітальні інвестиції</a:t>
              </a:r>
            </a:p>
          </p:txBody>
        </p:sp>
        <p:grpSp>
          <p:nvGrpSpPr>
            <p:cNvPr id="40" name="Группа 39"/>
            <p:cNvGrpSpPr/>
            <p:nvPr/>
          </p:nvGrpSpPr>
          <p:grpSpPr>
            <a:xfrm>
              <a:off x="6794131" y="1927705"/>
              <a:ext cx="1080121" cy="432000"/>
              <a:chOff x="8044886" y="758661"/>
              <a:chExt cx="1080121" cy="432000"/>
            </a:xfrm>
          </p:grpSpPr>
          <p:sp>
            <p:nvSpPr>
              <p:cNvPr id="41" name="Овал 40"/>
              <p:cNvSpPr/>
              <p:nvPr/>
            </p:nvSpPr>
            <p:spPr>
              <a:xfrm rot="19500000">
                <a:off x="8220410" y="758661"/>
                <a:ext cx="720000" cy="432000"/>
              </a:xfrm>
              <a:prstGeom prst="ellipse">
                <a:avLst/>
              </a:prstGeom>
              <a:solidFill>
                <a:srgbClr val="FFF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8044886" y="764704"/>
                <a:ext cx="108012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6 місце</a:t>
                </a:r>
                <a:endParaRPr lang="ru-RU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55" name="Штриховая стрелка вправо 54"/>
            <p:cNvSpPr/>
            <p:nvPr/>
          </p:nvSpPr>
          <p:spPr>
            <a:xfrm rot="16200000">
              <a:off x="5355882" y="1918733"/>
              <a:ext cx="360000" cy="360000"/>
            </a:xfrm>
            <a:prstGeom prst="stripedRight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730396" y="1927705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+17,7 %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69" name="Группа 68"/>
            <p:cNvGrpSpPr/>
            <p:nvPr/>
          </p:nvGrpSpPr>
          <p:grpSpPr>
            <a:xfrm>
              <a:off x="974469" y="1794359"/>
              <a:ext cx="792000" cy="612000"/>
              <a:chOff x="-97535" y="1886996"/>
              <a:chExt cx="905058" cy="720000"/>
            </a:xfrm>
          </p:grpSpPr>
          <p:grpSp>
            <p:nvGrpSpPr>
              <p:cNvPr id="70" name="Группа 69"/>
              <p:cNvGrpSpPr/>
              <p:nvPr/>
            </p:nvGrpSpPr>
            <p:grpSpPr>
              <a:xfrm rot="5400000">
                <a:off x="-5006" y="1794467"/>
                <a:ext cx="720000" cy="905058"/>
                <a:chOff x="179512" y="5051527"/>
                <a:chExt cx="540000" cy="709705"/>
              </a:xfrm>
            </p:grpSpPr>
            <p:sp>
              <p:nvSpPr>
                <p:cNvPr id="72" name="Овал 71"/>
                <p:cNvSpPr/>
                <p:nvPr/>
              </p:nvSpPr>
              <p:spPr>
                <a:xfrm>
                  <a:off x="179512" y="5221232"/>
                  <a:ext cx="540000" cy="540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73" name="Равнобедренный треугольник 72"/>
                <p:cNvSpPr/>
                <p:nvPr/>
              </p:nvSpPr>
              <p:spPr>
                <a:xfrm>
                  <a:off x="280762" y="5051527"/>
                  <a:ext cx="360000" cy="360000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</p:grpSp>
          <p:sp>
            <p:nvSpPr>
              <p:cNvPr id="71" name="Овал 70"/>
              <p:cNvSpPr/>
              <p:nvPr/>
            </p:nvSpPr>
            <p:spPr>
              <a:xfrm>
                <a:off x="-13651" y="1988401"/>
                <a:ext cx="540000" cy="540000"/>
              </a:xfrm>
              <a:prstGeom prst="ellipse">
                <a:avLst/>
              </a:prstGeom>
              <a:blipFill>
                <a:blip r:embed="rId8"/>
                <a:stretch>
                  <a:fillRect/>
                </a:stretch>
              </a:blipFill>
              <a:ln w="38100" cmpd="dbl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5" name="TextBox 124"/>
            <p:cNvSpPr txBox="1"/>
            <p:nvPr/>
          </p:nvSpPr>
          <p:spPr>
            <a:xfrm>
              <a:off x="8087855" y="1909109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+16,4 %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978457" y="1861660"/>
            <a:ext cx="8122000" cy="612000"/>
            <a:chOff x="978457" y="2440054"/>
            <a:chExt cx="8122000" cy="612000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1819608" y="2553266"/>
              <a:ext cx="243734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altLang="ru-RU" sz="2000" b="1" dirty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Експорт товарів</a:t>
              </a:r>
            </a:p>
          </p:txBody>
        </p:sp>
        <p:sp>
          <p:nvSpPr>
            <p:cNvPr id="64" name="Штриховая стрелка вправо 63"/>
            <p:cNvSpPr/>
            <p:nvPr/>
          </p:nvSpPr>
          <p:spPr>
            <a:xfrm rot="16200000">
              <a:off x="5378964" y="2554206"/>
              <a:ext cx="360000" cy="360000"/>
            </a:xfrm>
            <a:prstGeom prst="stripedRight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735506" y="2553266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+20,8 %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66" name="Группа 65"/>
            <p:cNvGrpSpPr/>
            <p:nvPr/>
          </p:nvGrpSpPr>
          <p:grpSpPr>
            <a:xfrm>
              <a:off x="6745359" y="2548504"/>
              <a:ext cx="1080121" cy="432000"/>
              <a:chOff x="8044886" y="758661"/>
              <a:chExt cx="1080121" cy="432000"/>
            </a:xfrm>
          </p:grpSpPr>
          <p:sp>
            <p:nvSpPr>
              <p:cNvPr id="67" name="Овал 66"/>
              <p:cNvSpPr/>
              <p:nvPr/>
            </p:nvSpPr>
            <p:spPr>
              <a:xfrm rot="19500000">
                <a:off x="8220410" y="758661"/>
                <a:ext cx="720000" cy="432000"/>
              </a:xfrm>
              <a:prstGeom prst="ellipse">
                <a:avLst/>
              </a:prstGeom>
              <a:solidFill>
                <a:srgbClr val="FFF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8044886" y="764704"/>
                <a:ext cx="108012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i="1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6</a:t>
                </a:r>
                <a:r>
                  <a:rPr lang="uk-UA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місце</a:t>
                </a:r>
                <a:endParaRPr lang="ru-RU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grpSp>
          <p:nvGrpSpPr>
            <p:cNvPr id="143" name="Группа 142"/>
            <p:cNvGrpSpPr/>
            <p:nvPr/>
          </p:nvGrpSpPr>
          <p:grpSpPr>
            <a:xfrm>
              <a:off x="978457" y="2440054"/>
              <a:ext cx="792000" cy="612000"/>
              <a:chOff x="-97535" y="1886996"/>
              <a:chExt cx="905058" cy="720000"/>
            </a:xfrm>
          </p:grpSpPr>
          <p:grpSp>
            <p:nvGrpSpPr>
              <p:cNvPr id="144" name="Группа 143"/>
              <p:cNvGrpSpPr/>
              <p:nvPr/>
            </p:nvGrpSpPr>
            <p:grpSpPr>
              <a:xfrm rot="5400000">
                <a:off x="-5006" y="1794467"/>
                <a:ext cx="720000" cy="905058"/>
                <a:chOff x="179512" y="5051527"/>
                <a:chExt cx="540000" cy="709705"/>
              </a:xfrm>
            </p:grpSpPr>
            <p:sp>
              <p:nvSpPr>
                <p:cNvPr id="146" name="Овал 145"/>
                <p:cNvSpPr/>
                <p:nvPr/>
              </p:nvSpPr>
              <p:spPr>
                <a:xfrm>
                  <a:off x="179512" y="5221232"/>
                  <a:ext cx="540000" cy="540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147" name="Равнобедренный треугольник 146"/>
                <p:cNvSpPr/>
                <p:nvPr/>
              </p:nvSpPr>
              <p:spPr>
                <a:xfrm>
                  <a:off x="280762" y="5051527"/>
                  <a:ext cx="360000" cy="360000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</p:grpSp>
          <p:sp>
            <p:nvSpPr>
              <p:cNvPr id="145" name="Овал 144"/>
              <p:cNvSpPr/>
              <p:nvPr/>
            </p:nvSpPr>
            <p:spPr>
              <a:xfrm>
                <a:off x="-28165" y="1973887"/>
                <a:ext cx="540000" cy="540000"/>
              </a:xfrm>
              <a:prstGeom prst="ellipse">
                <a:avLst/>
              </a:prstGeom>
              <a:blipFill>
                <a:blip r:embed="rId9"/>
                <a:stretch>
                  <a:fillRect/>
                </a:stretch>
              </a:blipFill>
              <a:ln w="38100" cmpd="dbl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6" name="TextBox 125"/>
            <p:cNvSpPr txBox="1"/>
            <p:nvPr/>
          </p:nvSpPr>
          <p:spPr>
            <a:xfrm>
              <a:off x="8078577" y="2527130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+9,4 %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974469" y="2511479"/>
            <a:ext cx="8125988" cy="612000"/>
            <a:chOff x="974469" y="3089873"/>
            <a:chExt cx="8125988" cy="61200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1846538" y="3203167"/>
              <a:ext cx="272348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altLang="ru-RU" sz="2000" b="1" dirty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Будівельні роботи</a:t>
              </a:r>
            </a:p>
          </p:txBody>
        </p:sp>
        <p:grpSp>
          <p:nvGrpSpPr>
            <p:cNvPr id="37" name="Группа 36"/>
            <p:cNvGrpSpPr/>
            <p:nvPr/>
          </p:nvGrpSpPr>
          <p:grpSpPr>
            <a:xfrm>
              <a:off x="6757386" y="3203167"/>
              <a:ext cx="1080121" cy="432000"/>
              <a:chOff x="8044886" y="758661"/>
              <a:chExt cx="1080121" cy="432000"/>
            </a:xfrm>
          </p:grpSpPr>
          <p:sp>
            <p:nvSpPr>
              <p:cNvPr id="38" name="Овал 37"/>
              <p:cNvSpPr/>
              <p:nvPr/>
            </p:nvSpPr>
            <p:spPr>
              <a:xfrm rot="19500000">
                <a:off x="8220410" y="758661"/>
                <a:ext cx="720000" cy="432000"/>
              </a:xfrm>
              <a:prstGeom prst="ellipse">
                <a:avLst/>
              </a:prstGeom>
              <a:solidFill>
                <a:srgbClr val="FFF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8044886" y="764704"/>
                <a:ext cx="108012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11 місце</a:t>
                </a:r>
                <a:endParaRPr lang="ru-RU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53" name="Штриховая стрелка вправо 52"/>
            <p:cNvSpPr/>
            <p:nvPr/>
          </p:nvSpPr>
          <p:spPr>
            <a:xfrm rot="16200000">
              <a:off x="5387141" y="3203167"/>
              <a:ext cx="360000" cy="360000"/>
            </a:xfrm>
            <a:prstGeom prst="stripedRight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741385" y="3191762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+3,1 %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974469" y="3089873"/>
              <a:ext cx="792000" cy="612000"/>
              <a:chOff x="-97535" y="1886996"/>
              <a:chExt cx="905058" cy="720000"/>
            </a:xfrm>
          </p:grpSpPr>
          <p:grpSp>
            <p:nvGrpSpPr>
              <p:cNvPr id="16" name="Группа 15"/>
              <p:cNvGrpSpPr/>
              <p:nvPr/>
            </p:nvGrpSpPr>
            <p:grpSpPr>
              <a:xfrm rot="5400000">
                <a:off x="-5006" y="1794467"/>
                <a:ext cx="720000" cy="905058"/>
                <a:chOff x="179512" y="5051527"/>
                <a:chExt cx="540000" cy="709705"/>
              </a:xfrm>
            </p:grpSpPr>
            <p:sp>
              <p:nvSpPr>
                <p:cNvPr id="10" name="Овал 9"/>
                <p:cNvSpPr/>
                <p:nvPr/>
              </p:nvSpPr>
              <p:spPr>
                <a:xfrm>
                  <a:off x="179512" y="5221232"/>
                  <a:ext cx="540000" cy="540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13" name="Равнобедренный треугольник 12"/>
                <p:cNvSpPr/>
                <p:nvPr/>
              </p:nvSpPr>
              <p:spPr>
                <a:xfrm>
                  <a:off x="280762" y="5051527"/>
                  <a:ext cx="360000" cy="360000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</p:grpSp>
          <p:sp>
            <p:nvSpPr>
              <p:cNvPr id="27" name="Овал 26"/>
              <p:cNvSpPr/>
              <p:nvPr/>
            </p:nvSpPr>
            <p:spPr>
              <a:xfrm>
                <a:off x="-13651" y="1988401"/>
                <a:ext cx="540000" cy="540000"/>
              </a:xfrm>
              <a:prstGeom prst="ellipse">
                <a:avLst/>
              </a:prstGeom>
              <a:blipFill>
                <a:blip r:embed="rId10"/>
                <a:stretch>
                  <a:fillRect/>
                </a:stretch>
              </a:blipFill>
              <a:ln w="38100" cmpd="dbl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7" name="TextBox 126"/>
            <p:cNvSpPr txBox="1"/>
            <p:nvPr/>
          </p:nvSpPr>
          <p:spPr>
            <a:xfrm>
              <a:off x="8078577" y="3193521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+4,4 %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970508" y="3776635"/>
            <a:ext cx="8144463" cy="612000"/>
            <a:chOff x="970508" y="3747607"/>
            <a:chExt cx="8144463" cy="61200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1847433" y="3878524"/>
              <a:ext cx="377037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altLang="ru-RU" sz="2000" b="1" dirty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Оборот роздрібної </a:t>
              </a:r>
              <a:r>
                <a:rPr lang="uk-UA" altLang="ru-RU" sz="2000" b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charset="0"/>
                </a:rPr>
                <a:t>торгівлі</a:t>
              </a:r>
              <a:endParaRPr lang="uk-UA" altLang="ru-RU" sz="2000" b="1" dirty="0">
                <a:solidFill>
                  <a:prstClr val="black"/>
                </a:solidFill>
                <a:latin typeface="Arial Narrow" panose="020B0606020202030204" pitchFamily="34" charset="0"/>
                <a:cs typeface="Arial" charset="0"/>
              </a:endParaRPr>
            </a:p>
          </p:txBody>
        </p:sp>
        <p:grpSp>
          <p:nvGrpSpPr>
            <p:cNvPr id="46" name="Группа 45"/>
            <p:cNvGrpSpPr/>
            <p:nvPr/>
          </p:nvGrpSpPr>
          <p:grpSpPr>
            <a:xfrm>
              <a:off x="6757386" y="3884442"/>
              <a:ext cx="1080121" cy="432000"/>
              <a:chOff x="8044886" y="758661"/>
              <a:chExt cx="1080121" cy="432000"/>
            </a:xfrm>
          </p:grpSpPr>
          <p:sp>
            <p:nvSpPr>
              <p:cNvPr id="47" name="Овал 46"/>
              <p:cNvSpPr/>
              <p:nvPr/>
            </p:nvSpPr>
            <p:spPr>
              <a:xfrm rot="19500000">
                <a:off x="8220410" y="758661"/>
                <a:ext cx="720000" cy="432000"/>
              </a:xfrm>
              <a:prstGeom prst="ellipse">
                <a:avLst/>
              </a:prstGeom>
              <a:solidFill>
                <a:srgbClr val="FFF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8044886" y="764704"/>
                <a:ext cx="108012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19 місце</a:t>
                </a:r>
                <a:endParaRPr lang="ru-RU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75" name="Штриховая стрелка вправо 74"/>
            <p:cNvSpPr/>
            <p:nvPr/>
          </p:nvSpPr>
          <p:spPr>
            <a:xfrm rot="16200000">
              <a:off x="5403666" y="3880956"/>
              <a:ext cx="360000" cy="360000"/>
            </a:xfrm>
            <a:prstGeom prst="stripedRight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768208" y="3889927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+4,0 %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77" name="Группа 76"/>
            <p:cNvGrpSpPr/>
            <p:nvPr/>
          </p:nvGrpSpPr>
          <p:grpSpPr>
            <a:xfrm>
              <a:off x="970508" y="3747607"/>
              <a:ext cx="792000" cy="612000"/>
              <a:chOff x="-97535" y="1886996"/>
              <a:chExt cx="905058" cy="720000"/>
            </a:xfrm>
          </p:grpSpPr>
          <p:grpSp>
            <p:nvGrpSpPr>
              <p:cNvPr id="81" name="Группа 80"/>
              <p:cNvGrpSpPr/>
              <p:nvPr/>
            </p:nvGrpSpPr>
            <p:grpSpPr>
              <a:xfrm rot="5400000">
                <a:off x="-5006" y="1794467"/>
                <a:ext cx="720000" cy="905058"/>
                <a:chOff x="179512" y="5051527"/>
                <a:chExt cx="540000" cy="709705"/>
              </a:xfrm>
            </p:grpSpPr>
            <p:sp>
              <p:nvSpPr>
                <p:cNvPr id="83" name="Овал 82"/>
                <p:cNvSpPr/>
                <p:nvPr/>
              </p:nvSpPr>
              <p:spPr>
                <a:xfrm>
                  <a:off x="179512" y="5221232"/>
                  <a:ext cx="540000" cy="540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84" name="Равнобедренный треугольник 83"/>
                <p:cNvSpPr/>
                <p:nvPr/>
              </p:nvSpPr>
              <p:spPr>
                <a:xfrm>
                  <a:off x="280762" y="5051527"/>
                  <a:ext cx="360000" cy="360000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</p:grpSp>
          <p:sp>
            <p:nvSpPr>
              <p:cNvPr id="82" name="Овал 81"/>
              <p:cNvSpPr/>
              <p:nvPr/>
            </p:nvSpPr>
            <p:spPr>
              <a:xfrm>
                <a:off x="-13651" y="1988401"/>
                <a:ext cx="540000" cy="540000"/>
              </a:xfrm>
              <a:prstGeom prst="ellipse">
                <a:avLst/>
              </a:prstGeom>
              <a:blipFill>
                <a:blip r:embed="rId11"/>
                <a:stretch>
                  <a:fillRect/>
                </a:stretch>
              </a:blipFill>
              <a:ln w="38100" cmpd="dbl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8" name="TextBox 127"/>
            <p:cNvSpPr txBox="1"/>
            <p:nvPr/>
          </p:nvSpPr>
          <p:spPr>
            <a:xfrm>
              <a:off x="8093091" y="3890485"/>
              <a:ext cx="10218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0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+6,1 %</a:t>
              </a:r>
              <a:endPara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sp>
        <p:nvSpPr>
          <p:cNvPr id="129" name="TextBox 128"/>
          <p:cNvSpPr txBox="1"/>
          <p:nvPr/>
        </p:nvSpPr>
        <p:spPr>
          <a:xfrm>
            <a:off x="8043750" y="4563720"/>
            <a:ext cx="102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+12,5 %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8087292" y="5119345"/>
            <a:ext cx="102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-3,4 %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8087855" y="5675487"/>
            <a:ext cx="102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+9,8 %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03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5634" y="35407"/>
            <a:ext cx="526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ВВЕДЕННЯ НОВИХ ПОТУЖНОСТЕЙ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4542970" y="646949"/>
            <a:ext cx="456294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60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НАЙБІЛЬШІ </a:t>
            </a:r>
            <a:r>
              <a:rPr kumimoji="0" lang="uk-UA" sz="1600" i="1" u="none" strike="noStrike" kern="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kumimoji="0" lang="uk-UA" sz="160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ПРОЕКТИ, РЕАЛІЗОВАНІ У</a:t>
            </a:r>
            <a:r>
              <a:rPr kumimoji="0" lang="uk-UA" sz="1600" i="1" u="none" strike="noStrike" kern="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2</a:t>
            </a:r>
            <a:r>
              <a:rPr kumimoji="0" lang="uk-UA" sz="160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018</a:t>
            </a:r>
            <a:r>
              <a:rPr lang="uk-UA" sz="1600" i="1" kern="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kumimoji="0" lang="uk-UA" sz="1600" i="1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РОЦІ </a:t>
            </a:r>
            <a:endParaRPr kumimoji="0" lang="ru-RU" sz="1600" i="1" u="none" strike="noStrike" kern="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790817" y="2337240"/>
            <a:ext cx="7319287" cy="1469028"/>
            <a:chOff x="-2653113" y="2895916"/>
            <a:chExt cx="7319287" cy="1469028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-2653113" y="2895916"/>
              <a:ext cx="536629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uk-UA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ПАТ «Линовицький цукрокомбінат </a:t>
              </a:r>
              <a:r>
                <a:rPr lang="en-US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“</a:t>
              </a:r>
              <a:r>
                <a:rPr lang="uk-UA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Красний</a:t>
              </a:r>
              <a:r>
                <a:rPr lang="en-US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”</a:t>
              </a:r>
              <a:r>
                <a:rPr lang="uk-UA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» </a:t>
              </a:r>
              <a:r>
                <a:rPr lang="uk-UA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- комплекс </a:t>
              </a:r>
              <a:r>
                <a:rPr lang="uk-UA" dirty="0">
                  <a:latin typeface="Arial Narrow" panose="020B0606020202030204" pitchFamily="34" charset="0"/>
                  <a:cs typeface="Arial" panose="020B0604020202020204" pitchFamily="34" charset="0"/>
                </a:rPr>
                <a:t>з переробки органічних відходів (бурякового жому</a:t>
              </a:r>
              <a:r>
                <a:rPr lang="uk-UA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) в </a:t>
              </a:r>
              <a:r>
                <a:rPr lang="uk-UA" dirty="0">
                  <a:latin typeface="Arial Narrow" panose="020B0606020202030204" pitchFamily="34" charset="0"/>
                  <a:cs typeface="Arial" panose="020B0604020202020204" pitchFamily="34" charset="0"/>
                </a:rPr>
                <a:t>біогаз для виробництва електричної </a:t>
              </a:r>
              <a:r>
                <a:rPr lang="uk-UA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/>
              </a:r>
              <a:br>
                <a:rPr lang="uk-UA" dirty="0" smtClean="0">
                  <a:latin typeface="Arial Narrow" panose="020B0606020202030204" pitchFamily="34" charset="0"/>
                  <a:cs typeface="Arial" panose="020B0604020202020204" pitchFamily="34" charset="0"/>
                </a:rPr>
              </a:br>
              <a:r>
                <a:rPr lang="uk-UA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та </a:t>
              </a:r>
              <a:r>
                <a:rPr lang="uk-UA" dirty="0">
                  <a:latin typeface="Arial Narrow" panose="020B0606020202030204" pitchFamily="34" charset="0"/>
                  <a:cs typeface="Arial" panose="020B0604020202020204" pitchFamily="34" charset="0"/>
                </a:rPr>
                <a:t>теплової енергії </a:t>
              </a:r>
              <a:r>
                <a:rPr lang="uk-UA" sz="1600" i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(</a:t>
              </a:r>
              <a:r>
                <a:rPr lang="uk-UA" sz="1600" i="1" dirty="0" err="1" smtClean="0">
                  <a:latin typeface="Arial Narrow" panose="020B0606020202030204" pitchFamily="34" charset="0"/>
                  <a:cs typeface="Arial" panose="020B0604020202020204" pitchFamily="34" charset="0"/>
                </a:rPr>
                <a:t>смт</a:t>
              </a:r>
              <a:r>
                <a:rPr lang="uk-UA" sz="1600" i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uk-UA" sz="1600" i="1" dirty="0" err="1" smtClean="0">
                  <a:latin typeface="Arial Narrow" panose="020B0606020202030204" pitchFamily="34" charset="0"/>
                  <a:cs typeface="Arial" panose="020B0604020202020204" pitchFamily="34" charset="0"/>
                </a:rPr>
                <a:t>Линовиця</a:t>
              </a:r>
              <a:r>
                <a:rPr lang="uk-UA" sz="1600" i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 Прилуцького району)</a:t>
              </a:r>
              <a:endParaRPr lang="ru-RU" sz="1600" i="1" dirty="0"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2686174" y="2924944"/>
              <a:ext cx="1980000" cy="1440000"/>
            </a:xfrm>
            <a:prstGeom prst="roundRect">
              <a:avLst/>
            </a:prstGeom>
            <a:blipFill>
              <a:blip r:embed="rId2"/>
              <a:stretch>
                <a:fillRect/>
              </a:stretch>
            </a:blip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Группа 4"/>
          <p:cNvGrpSpPr/>
          <p:nvPr/>
        </p:nvGrpSpPr>
        <p:grpSpPr>
          <a:xfrm>
            <a:off x="80477" y="3557490"/>
            <a:ext cx="7530373" cy="1440000"/>
            <a:chOff x="112885" y="4756927"/>
            <a:chExt cx="7530373" cy="144000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1806503" y="4948545"/>
              <a:ext cx="583675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latin typeface="Arial Narrow" panose="020B0606020202030204" pitchFamily="34" charset="0"/>
                  <a:cs typeface="Arial" panose="020B0604020202020204" pitchFamily="34" charset="0"/>
                </a:rPr>
                <a:t>ТОВ «</a:t>
              </a:r>
              <a:r>
                <a:rPr lang="ru-RU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Городище-</a:t>
              </a:r>
              <a:r>
                <a:rPr lang="ru-RU" b="1" dirty="0" err="1" smtClean="0">
                  <a:latin typeface="Arial Narrow" panose="020B0606020202030204" pitchFamily="34" charset="0"/>
                  <a:cs typeface="Arial" panose="020B0604020202020204" pitchFamily="34" charset="0"/>
                </a:rPr>
                <a:t>Пустоварівська</a:t>
              </a:r>
              <a:r>
                <a:rPr lang="ru-RU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b="1" dirty="0" err="1" smtClean="0">
                  <a:latin typeface="Arial Narrow" panose="020B0606020202030204" pitchFamily="34" charset="0"/>
                  <a:cs typeface="Arial" panose="020B0604020202020204" pitchFamily="34" charset="0"/>
                </a:rPr>
                <a:t>аграрна</a:t>
              </a:r>
              <a:r>
                <a:rPr lang="ru-RU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b="1" dirty="0" err="1">
                  <a:latin typeface="Arial Narrow" panose="020B0606020202030204" pitchFamily="34" charset="0"/>
                  <a:cs typeface="Arial" panose="020B0604020202020204" pitchFamily="34" charset="0"/>
                </a:rPr>
                <a:t>компанія</a:t>
              </a:r>
              <a:r>
                <a:rPr lang="ru-RU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» </a:t>
              </a:r>
              <a:r>
                <a:rPr lang="en-US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-</a:t>
              </a:r>
              <a:r>
                <a:rPr lang="en-US" b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комплекс</a:t>
              </a:r>
              <a:r>
                <a:rPr lang="en-US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з </a:t>
              </a:r>
              <a:r>
                <a:rPr lang="ru-RU" dirty="0">
                  <a:latin typeface="Arial Narrow" panose="020B0606020202030204" pitchFamily="34" charset="0"/>
                  <a:cs typeface="Arial" panose="020B0604020202020204" pitchFamily="34" charset="0"/>
                </a:rPr>
                <a:t>переробки органічних </a:t>
              </a:r>
              <a:r>
                <a:rPr lang="ru-RU" dirty="0" err="1">
                  <a:latin typeface="Arial Narrow" panose="020B0606020202030204" pitchFamily="34" charset="0"/>
                  <a:cs typeface="Arial" panose="020B0604020202020204" pitchFamily="34" charset="0"/>
                </a:rPr>
                <a:t>відходів</a:t>
              </a:r>
              <a:r>
                <a:rPr lang="ru-RU" dirty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/>
              </a:r>
              <a:br>
                <a:rPr lang="ru-RU" dirty="0" smtClean="0">
                  <a:latin typeface="Arial Narrow" panose="020B060602020203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та </a:t>
              </a:r>
              <a:r>
                <a:rPr lang="ru-RU" dirty="0">
                  <a:latin typeface="Arial Narrow" panose="020B0606020202030204" pitchFamily="34" charset="0"/>
                  <a:cs typeface="Arial" panose="020B0604020202020204" pitchFamily="34" charset="0"/>
                </a:rPr>
                <a:t>кукурудзяного силосу в біогаз для виробництва електричної та теплової </a:t>
              </a:r>
              <a:r>
                <a:rPr lang="ru-RU" dirty="0" err="1">
                  <a:latin typeface="Arial Narrow" panose="020B0606020202030204" pitchFamily="34" charset="0"/>
                  <a:cs typeface="Arial" panose="020B0604020202020204" pitchFamily="34" charset="0"/>
                </a:rPr>
                <a:t>енергії</a:t>
              </a:r>
              <a:r>
                <a:rPr lang="ru-RU" dirty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sz="1600" i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(</a:t>
              </a:r>
              <a:r>
                <a:rPr lang="ru-RU" sz="1600" i="1" dirty="0" err="1" smtClean="0">
                  <a:latin typeface="Arial Narrow" panose="020B0606020202030204" pitchFamily="34" charset="0"/>
                  <a:cs typeface="Arial" panose="020B0604020202020204" pitchFamily="34" charset="0"/>
                </a:rPr>
                <a:t>с.Журавка</a:t>
              </a:r>
              <a:r>
                <a:rPr lang="ru-RU" sz="1600" i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sz="1600" i="1" dirty="0" err="1">
                  <a:latin typeface="Arial Narrow" panose="020B0606020202030204" pitchFamily="34" charset="0"/>
                  <a:cs typeface="Arial" panose="020B0604020202020204" pitchFamily="34" charset="0"/>
                </a:rPr>
                <a:t>Варвинського</a:t>
              </a:r>
              <a:r>
                <a:rPr lang="ru-RU" sz="1600" i="1" dirty="0"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ru-RU" sz="1600" i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р</a:t>
              </a:r>
              <a:r>
                <a:rPr lang="uk-UA" sz="1600" i="1" dirty="0" err="1" smtClean="0">
                  <a:latin typeface="Arial Narrow" panose="020B0606020202030204" pitchFamily="34" charset="0"/>
                  <a:cs typeface="Arial" panose="020B0604020202020204" pitchFamily="34" charset="0"/>
                </a:rPr>
                <a:t>айо</a:t>
              </a:r>
              <a:r>
                <a:rPr lang="ru-RU" sz="1600" i="1" dirty="0" smtClean="0">
                  <a:latin typeface="Arial Narrow" panose="020B0606020202030204" pitchFamily="34" charset="0"/>
                  <a:cs typeface="Arial" panose="020B0604020202020204" pitchFamily="34" charset="0"/>
                </a:rPr>
                <a:t>ну)</a:t>
              </a:r>
              <a:endParaRPr lang="ru-RU" sz="1600" i="1" dirty="0"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9" name="Picture 2" descr="Y:\2018\___ФОТО\Журавка біогаз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885" y="4756927"/>
              <a:ext cx="1710340" cy="144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"/>
          <p:cNvGrpSpPr/>
          <p:nvPr/>
        </p:nvGrpSpPr>
        <p:grpSpPr>
          <a:xfrm>
            <a:off x="80477" y="900033"/>
            <a:ext cx="5537952" cy="1450965"/>
            <a:chOff x="3582210" y="1379837"/>
            <a:chExt cx="5537952" cy="1450965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5734361" y="1379837"/>
              <a:ext cx="3385801" cy="116955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ПБП «Вимал»</a:t>
              </a:r>
              <a:r>
                <a:rPr lang="en-US" dirty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uk-UA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-</a:t>
              </a:r>
              <a:r>
                <a:rPr lang="en-US" dirty="0" smtClean="0">
                  <a:latin typeface="Arial Narrow" panose="020B0606020202030204" pitchFamily="34" charset="0"/>
                </a:rPr>
                <a:t> </a:t>
              </a:r>
              <a:endParaRPr lang="uk-UA" dirty="0" smtClean="0">
                <a:latin typeface="Arial Narrow" panose="020B0606020202030204" pitchFamily="34" charset="0"/>
              </a:endParaRPr>
            </a:p>
            <a:p>
              <a:r>
                <a:rPr lang="uk-UA" dirty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завод з виробництва </a:t>
              </a:r>
              <a:r>
                <a:rPr lang="uk-UA" dirty="0" err="1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крохмале-</a:t>
              </a:r>
              <a:r>
                <a:rPr lang="uk-UA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br>
                <a:rPr lang="uk-UA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</a:br>
              <a:r>
                <a:rPr lang="uk-UA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та </a:t>
              </a:r>
              <a:r>
                <a:rPr lang="uk-UA" dirty="0" err="1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картоплепродуктів</a:t>
              </a:r>
              <a:r>
                <a:rPr lang="uk-UA" dirty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» </a:t>
              </a:r>
              <a:r>
                <a:rPr lang="uk-UA" sz="1600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/>
              </a:r>
              <a:br>
                <a:rPr lang="uk-UA" sz="1600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</a:br>
              <a:r>
                <a:rPr lang="uk-UA" sz="1600" i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(</a:t>
              </a:r>
              <a:r>
                <a:rPr lang="uk-UA" sz="1600" i="1" dirty="0" err="1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с.Новий</a:t>
              </a:r>
              <a:r>
                <a:rPr lang="uk-UA" sz="1600" i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uk-UA" sz="1600" i="1" dirty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Білоус Чернігівського </a:t>
              </a:r>
              <a:r>
                <a:rPr lang="uk-UA" sz="1600" i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району)</a:t>
              </a:r>
              <a:endParaRPr lang="ru-RU" sz="1600" i="1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1" name="Picture 21" descr="Screenshot_5-17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2210" y="1390802"/>
              <a:ext cx="2152151" cy="1440000"/>
            </a:xfrm>
            <a:prstGeom prst="roundRect">
              <a:avLst/>
            </a:prstGeom>
            <a:noFill/>
            <a:ln>
              <a:noFill/>
            </a:ln>
            <a:effectLst>
              <a:softEdge rad="12700"/>
            </a:effectLst>
            <a:scene3d>
              <a:camera prst="orthographicFront"/>
              <a:lightRig rig="threePt" dir="t"/>
            </a:scene3d>
            <a:sp3d>
              <a:bevelT w="114300" prst="artDeco"/>
              <a:bevelB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2771800" y="4706443"/>
            <a:ext cx="6292600" cy="1510247"/>
            <a:chOff x="2448995" y="4225959"/>
            <a:chExt cx="6292600" cy="1510247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2448995" y="4812876"/>
              <a:ext cx="445685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 defTabSz="914400"/>
              <a:r>
                <a:rPr lang="uk-UA" b="1" dirty="0" smtClean="0">
                  <a:solidFill>
                    <a:srgbClr val="000000"/>
                  </a:solidFill>
                  <a:latin typeface="Arial Narrow" panose="020B0606020202030204" pitchFamily="34" charset="0"/>
                  <a:ea typeface="Calibri"/>
                </a:rPr>
                <a:t>«</a:t>
              </a:r>
              <a:r>
                <a:rPr lang="uk-UA" b="1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А/Т тютюнова компанія “В.А.Т.-Прилуки”</a:t>
              </a:r>
              <a:r>
                <a:rPr lang="uk-UA" b="1" dirty="0" smtClean="0">
                  <a:solidFill>
                    <a:srgbClr val="000000"/>
                  </a:solidFill>
                  <a:latin typeface="Arial Narrow" panose="020B0606020202030204" pitchFamily="34" charset="0"/>
                  <a:ea typeface="Calibri"/>
                </a:rPr>
                <a:t>» </a:t>
              </a:r>
              <a:r>
                <a:rPr lang="uk-UA" dirty="0" smtClean="0">
                  <a:latin typeface="Arial Narrow" panose="020B0606020202030204" pitchFamily="34" charset="0"/>
                </a:rPr>
                <a:t>-</a:t>
              </a:r>
              <a:r>
                <a:rPr lang="uk-UA" dirty="0" smtClean="0">
                  <a:solidFill>
                    <a:prstClr val="black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нові виробничі приміщення для розширення виробництва</a:t>
              </a:r>
              <a:endParaRPr lang="uk-UA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2" name="Рисунок 21" descr="На данном изображении может находиться: облако, небо, дом и на улице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595" y="4225959"/>
              <a:ext cx="1800000" cy="144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/>
              <a:contourClr>
                <a:srgbClr val="969696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347314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analiz\Рабочий стол\Рисунок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49" y="537540"/>
            <a:ext cx="8820000" cy="552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2" name="Группа 71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73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5634" y="6379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ІНВЕСТИЦІЇ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5908220" y="448319"/>
            <a:ext cx="3220955" cy="2561202"/>
            <a:chOff x="5908220" y="448319"/>
            <a:chExt cx="3220955" cy="2561202"/>
          </a:xfrm>
        </p:grpSpPr>
        <p:sp>
          <p:nvSpPr>
            <p:cNvPr id="95" name="TextBox 94"/>
            <p:cNvSpPr txBox="1"/>
            <p:nvPr/>
          </p:nvSpPr>
          <p:spPr>
            <a:xfrm rot="16200000">
              <a:off x="8384816" y="1041826"/>
              <a:ext cx="1150185" cy="338532"/>
            </a:xfrm>
            <a:prstGeom prst="rect">
              <a:avLst/>
            </a:prstGeom>
            <a:noFill/>
          </p:spPr>
          <p:txBody>
            <a:bodyPr wrap="square" lIns="91417" tIns="45709" rIns="91417" bIns="45709" rtlCol="0">
              <a:spAutoFit/>
            </a:bodyPr>
            <a:lstStyle/>
            <a:p>
              <a:pPr algn="ctr"/>
              <a:r>
                <a:rPr lang="uk-UA" sz="16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uk-UA" sz="1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5908220" y="448319"/>
              <a:ext cx="2994257" cy="2561202"/>
              <a:chOff x="6445238" y="332207"/>
              <a:chExt cx="2994257" cy="2561202"/>
            </a:xfrm>
          </p:grpSpPr>
          <p:pic>
            <p:nvPicPr>
              <p:cNvPr id="90" name="Picture 4" descr="C:\Documents and Settings\bild2\Мои документы\Downloads\back-arrow (1)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8566692">
                <a:off x="7395909" y="596710"/>
                <a:ext cx="1016600" cy="612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1" name="TextBox 90"/>
              <p:cNvSpPr txBox="1"/>
              <p:nvPr/>
            </p:nvSpPr>
            <p:spPr>
              <a:xfrm rot="20122200">
                <a:off x="6976413" y="332207"/>
                <a:ext cx="1371870" cy="4770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2500" b="1" i="1" dirty="0" smtClean="0">
                    <a:solidFill>
                      <a:srgbClr val="00705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Arial" panose="020B0604020202020204" pitchFamily="34" charset="0"/>
                  </a:rPr>
                  <a:t>+17,7%</a:t>
                </a: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6763903" y="2524077"/>
                <a:ext cx="83899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b="1" i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2017</a:t>
                </a:r>
                <a:endParaRPr lang="ru-RU" b="1" i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8392606" y="2454874"/>
                <a:ext cx="7835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b="1" i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2018</a:t>
                </a:r>
                <a:endParaRPr lang="ru-RU" b="1" i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99" name="Picture 2" descr="C:\Documents and Settings\bild2\Мои документы\Downloads\coin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5238" y="1097942"/>
                <a:ext cx="1440000" cy="144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0" name="Picture 2" descr="C:\Documents and Settings\bild2\Мои документы\Downloads\coin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27495" y="949841"/>
                <a:ext cx="1512000" cy="1512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2" name="TextBox 101"/>
              <p:cNvSpPr txBox="1"/>
              <p:nvPr/>
            </p:nvSpPr>
            <p:spPr>
              <a:xfrm>
                <a:off x="6544892" y="1556332"/>
                <a:ext cx="13984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Arial" panose="020B0604020202020204" pitchFamily="34" charset="0"/>
                  </a:rPr>
                  <a:t>7351,1</a:t>
                </a:r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8157036" y="1381664"/>
                <a:ext cx="125472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  <a:cs typeface="Arial" panose="020B0604020202020204" pitchFamily="34" charset="0"/>
                  </a:rPr>
                  <a:t>8258,3</a:t>
                </a:r>
              </a:p>
            </p:txBody>
          </p:sp>
        </p:grpSp>
      </p:grpSp>
      <p:grpSp>
        <p:nvGrpSpPr>
          <p:cNvPr id="11" name="Группа 10"/>
          <p:cNvGrpSpPr/>
          <p:nvPr/>
        </p:nvGrpSpPr>
        <p:grpSpPr>
          <a:xfrm>
            <a:off x="-169786" y="673539"/>
            <a:ext cx="5738153" cy="2465553"/>
            <a:chOff x="251120" y="615483"/>
            <a:chExt cx="5738153" cy="2465553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1939940" y="1674829"/>
              <a:ext cx="4049333" cy="900000"/>
              <a:chOff x="1931759" y="2245863"/>
              <a:chExt cx="4049333" cy="900000"/>
            </a:xfrm>
          </p:grpSpPr>
          <p:sp>
            <p:nvSpPr>
              <p:cNvPr id="78" name="Прямоугольник 77"/>
              <p:cNvSpPr/>
              <p:nvPr/>
            </p:nvSpPr>
            <p:spPr>
              <a:xfrm>
                <a:off x="3461092" y="2245863"/>
                <a:ext cx="2520000" cy="90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uk-UA" b="1" dirty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  <a:t>Державне управління </a:t>
                </a:r>
                <a:r>
                  <a:rPr lang="uk-UA" b="1" dirty="0" smtClean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  <a:t/>
                </a:r>
                <a:br>
                  <a:rPr lang="uk-UA" b="1" dirty="0" smtClean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</a:br>
                <a:r>
                  <a:rPr lang="uk-UA" b="1" dirty="0" smtClean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  <a:t>й оборона; </a:t>
                </a:r>
                <a:r>
                  <a:rPr lang="uk-UA" b="1" dirty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  <a:t>обов'язкове соціальне страхування</a:t>
                </a:r>
                <a:endParaRPr lang="ru-RU" b="1" dirty="0"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1931759" y="2514092"/>
                <a:ext cx="8986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11</a:t>
                </a:r>
                <a:r>
                  <a:rPr lang="en-US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,9</a:t>
                </a:r>
                <a:r>
                  <a:rPr lang="ru-RU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 </a:t>
                </a:r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%</a:t>
                </a:r>
                <a:endParaRPr lang="ru-RU" sz="2000" b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89" name="Picture 5" descr="C:\Documents and Settings\bild2\Мои документы\Downloads\manager (5)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8128" y="2540791"/>
                <a:ext cx="396000" cy="39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107" name="Прямая соединительная линия 106"/>
              <p:cNvCxnSpPr/>
              <p:nvPr/>
            </p:nvCxnSpPr>
            <p:spPr>
              <a:xfrm>
                <a:off x="2837587" y="2357868"/>
                <a:ext cx="0" cy="720000"/>
              </a:xfrm>
              <a:prstGeom prst="line">
                <a:avLst/>
              </a:prstGeom>
              <a:ln w="3492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Группа 4"/>
            <p:cNvGrpSpPr/>
            <p:nvPr/>
          </p:nvGrpSpPr>
          <p:grpSpPr>
            <a:xfrm>
              <a:off x="1888490" y="2670668"/>
              <a:ext cx="4093854" cy="410368"/>
              <a:chOff x="1887238" y="1737813"/>
              <a:chExt cx="4093854" cy="410368"/>
            </a:xfrm>
          </p:grpSpPr>
          <p:cxnSp>
            <p:nvCxnSpPr>
              <p:cNvPr id="70" name="Прямая соединительная линия 69"/>
              <p:cNvCxnSpPr/>
              <p:nvPr/>
            </p:nvCxnSpPr>
            <p:spPr>
              <a:xfrm>
                <a:off x="2837587" y="1759381"/>
                <a:ext cx="0" cy="388800"/>
              </a:xfrm>
              <a:prstGeom prst="line">
                <a:avLst/>
              </a:prstGeom>
              <a:ln w="34925">
                <a:solidFill>
                  <a:srgbClr val="FFCC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Прямоугольник 78"/>
              <p:cNvSpPr/>
              <p:nvPr/>
            </p:nvSpPr>
            <p:spPr>
              <a:xfrm>
                <a:off x="3461092" y="1752181"/>
                <a:ext cx="2520000" cy="360000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uk-UA" b="1" dirty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  <a:t>Будівництво</a:t>
                </a:r>
                <a:endParaRPr lang="ru-RU" b="1" dirty="0"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1887238" y="1737813"/>
                <a:ext cx="90305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7</a:t>
                </a:r>
                <a:r>
                  <a:rPr lang="en-US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,</a:t>
                </a:r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5</a:t>
                </a:r>
                <a:r>
                  <a:rPr lang="ru-RU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 </a:t>
                </a:r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%</a:t>
                </a:r>
                <a:endParaRPr lang="ru-RU" sz="2000" b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77" name="Picture 2" descr="C:\Documents and Settings\bild2\Мои документы\Downloads\skyline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8928" y="1752181"/>
                <a:ext cx="396000" cy="39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7" name="TextBox 66"/>
            <p:cNvSpPr txBox="1"/>
            <p:nvPr/>
          </p:nvSpPr>
          <p:spPr>
            <a:xfrm>
              <a:off x="251120" y="1185376"/>
              <a:ext cx="1476924" cy="1200306"/>
            </a:xfrm>
            <a:prstGeom prst="rect">
              <a:avLst/>
            </a:prstGeom>
            <a:noFill/>
          </p:spPr>
          <p:txBody>
            <a:bodyPr wrap="square" lIns="91417" tIns="45709" rIns="91417" bIns="45709" rtlCol="0">
              <a:spAutoFit/>
            </a:bodyPr>
            <a:lstStyle/>
            <a:p>
              <a:pPr algn="r"/>
              <a:r>
                <a:rPr lang="uk-UA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Галузі-лідери </a:t>
              </a:r>
              <a:br>
                <a:rPr lang="uk-UA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із залучення капітальних інвестицій </a:t>
              </a:r>
              <a:endPara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68" name="Левая фигурная скобка 67"/>
            <p:cNvSpPr/>
            <p:nvPr/>
          </p:nvSpPr>
          <p:spPr>
            <a:xfrm>
              <a:off x="1720708" y="676607"/>
              <a:ext cx="360000" cy="2340000"/>
            </a:xfrm>
            <a:prstGeom prst="leftBrace">
              <a:avLst/>
            </a:prstGeom>
            <a:noFill/>
            <a:ln w="25400">
              <a:solidFill>
                <a:srgbClr val="00CC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91417" tIns="45709" rIns="91417" bIns="45709" rtlCol="0" anchor="ctr"/>
            <a:lstStyle/>
            <a:p>
              <a:pPr algn="ctr"/>
              <a:endParaRPr lang="ru-RU">
                <a:solidFill>
                  <a:srgbClr val="00CC66"/>
                </a:solidFill>
              </a:endParaRP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1903004" y="615483"/>
              <a:ext cx="4078088" cy="463174"/>
              <a:chOff x="1903004" y="615483"/>
              <a:chExt cx="4078088" cy="463174"/>
            </a:xfrm>
          </p:grpSpPr>
          <p:sp>
            <p:nvSpPr>
              <p:cNvPr id="81" name="TextBox 80"/>
              <p:cNvSpPr txBox="1"/>
              <p:nvPr/>
            </p:nvSpPr>
            <p:spPr>
              <a:xfrm>
                <a:off x="1903004" y="678547"/>
                <a:ext cx="85548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44,</a:t>
                </a:r>
                <a:r>
                  <a:rPr lang="en-US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8</a:t>
                </a:r>
                <a:r>
                  <a:rPr lang="ru-RU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 </a:t>
                </a:r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%</a:t>
                </a:r>
                <a:endParaRPr lang="ru-RU" sz="2000" b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82" name="Прямая соединительная линия 81"/>
              <p:cNvCxnSpPr/>
              <p:nvPr/>
            </p:nvCxnSpPr>
            <p:spPr>
              <a:xfrm>
                <a:off x="2837587" y="679493"/>
                <a:ext cx="0" cy="388800"/>
              </a:xfrm>
              <a:prstGeom prst="line">
                <a:avLst/>
              </a:prstGeom>
              <a:ln w="34925"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Прямоугольник 82"/>
              <p:cNvSpPr/>
              <p:nvPr/>
            </p:nvSpPr>
            <p:spPr>
              <a:xfrm>
                <a:off x="3461092" y="672293"/>
                <a:ext cx="2520000" cy="360000"/>
              </a:xfrm>
              <a:prstGeom prst="rect">
                <a:avLst/>
              </a:prstGeom>
              <a:solidFill>
                <a:srgbClr val="B2DE82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uk-UA" b="1" dirty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  <a:t>Сільське господарство</a:t>
                </a:r>
                <a:endParaRPr lang="ru-RU" b="1" dirty="0"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87" name="Picture 4" descr="C:\Documents and Settings\bild2\Мои документы\Downloads\tractor-side-view (1)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0928" y="615483"/>
                <a:ext cx="432000" cy="4528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Группа 5"/>
            <p:cNvGrpSpPr/>
            <p:nvPr/>
          </p:nvGrpSpPr>
          <p:grpSpPr>
            <a:xfrm>
              <a:off x="1869729" y="1178773"/>
              <a:ext cx="4111363" cy="423345"/>
              <a:chOff x="1869729" y="1178773"/>
              <a:chExt cx="4111363" cy="423345"/>
            </a:xfrm>
          </p:grpSpPr>
          <p:sp>
            <p:nvSpPr>
              <p:cNvPr id="80" name="Прямоугольник 79"/>
              <p:cNvSpPr/>
              <p:nvPr/>
            </p:nvSpPr>
            <p:spPr>
              <a:xfrm>
                <a:off x="3461092" y="1178773"/>
                <a:ext cx="2520000" cy="36000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uk-UA" b="1" dirty="0">
                    <a:solidFill>
                      <a:schemeClr val="tx1"/>
                    </a:solidFill>
                    <a:latin typeface="Arial Narrow" panose="020B0606020202030204" pitchFamily="34" charset="0"/>
                    <a:cs typeface="Arial" panose="020B0604020202020204" pitchFamily="34" charset="0"/>
                  </a:rPr>
                  <a:t>Промисловість</a:t>
                </a:r>
                <a:endParaRPr lang="ru-RU" b="1" dirty="0"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1869729" y="1202008"/>
                <a:ext cx="92641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2</a:t>
                </a:r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4</a:t>
                </a:r>
                <a:r>
                  <a:rPr lang="en-US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,</a:t>
                </a:r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5</a:t>
                </a:r>
                <a:r>
                  <a:rPr lang="ru-RU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 </a:t>
                </a:r>
                <a:r>
                  <a:rPr lang="uk-UA" sz="2000" b="1" dirty="0" smtClean="0">
                    <a:latin typeface="Arial Narrow" panose="020B0606020202030204" pitchFamily="34" charset="0"/>
                    <a:cs typeface="Arial" panose="020B0604020202020204" pitchFamily="34" charset="0"/>
                  </a:rPr>
                  <a:t>%</a:t>
                </a:r>
                <a:endParaRPr lang="ru-RU" sz="2000" b="1" dirty="0"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88" name="Picture 3" descr="C:\Documents and Settings\bild2\Мои документы\Downloads\factory (11)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8128" y="1178773"/>
                <a:ext cx="396000" cy="39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106" name="Прямая соединительная линия 105"/>
              <p:cNvCxnSpPr/>
              <p:nvPr/>
            </p:nvCxnSpPr>
            <p:spPr>
              <a:xfrm>
                <a:off x="2837587" y="1185973"/>
                <a:ext cx="0" cy="388800"/>
              </a:xfrm>
              <a:prstGeom prst="line">
                <a:avLst/>
              </a:prstGeom>
              <a:ln w="34925">
                <a:solidFill>
                  <a:schemeClr val="accent5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Группа 14"/>
          <p:cNvGrpSpPr/>
          <p:nvPr/>
        </p:nvGrpSpPr>
        <p:grpSpPr>
          <a:xfrm>
            <a:off x="4931092" y="3453579"/>
            <a:ext cx="3985899" cy="2846720"/>
            <a:chOff x="4931092" y="3119757"/>
            <a:chExt cx="3985899" cy="2846720"/>
          </a:xfrm>
        </p:grpSpPr>
        <p:sp>
          <p:nvSpPr>
            <p:cNvPr id="55" name="Овал 54"/>
            <p:cNvSpPr/>
            <p:nvPr/>
          </p:nvSpPr>
          <p:spPr bwMode="auto">
            <a:xfrm>
              <a:off x="6187963" y="4778477"/>
              <a:ext cx="1188000" cy="1188000"/>
            </a:xfrm>
            <a:prstGeom prst="ellipse">
              <a:avLst/>
            </a:prstGeom>
            <a:blipFill rotWithShape="1">
              <a:blip r:embed="rId11"/>
              <a:stretch>
                <a:fillRect/>
              </a:stretch>
            </a:blipFill>
            <a:ln w="19050" cmpd="sng">
              <a:solidFill>
                <a:srgbClr val="FFD47D"/>
              </a:solidFill>
            </a:ln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ru-RU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  <p:sp>
          <p:nvSpPr>
            <p:cNvPr id="56" name="Овал 55"/>
            <p:cNvSpPr/>
            <p:nvPr/>
          </p:nvSpPr>
          <p:spPr bwMode="auto">
            <a:xfrm>
              <a:off x="7728991" y="3119757"/>
              <a:ext cx="1188000" cy="1188000"/>
            </a:xfrm>
            <a:prstGeom prst="ellipse">
              <a:avLst/>
            </a:prstGeom>
            <a:blipFill rotWithShape="1">
              <a:blip r:embed="rId1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ru-RU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  <p:sp>
          <p:nvSpPr>
            <p:cNvPr id="57" name="Овал 56"/>
            <p:cNvSpPr/>
            <p:nvPr/>
          </p:nvSpPr>
          <p:spPr bwMode="auto">
            <a:xfrm>
              <a:off x="7449818" y="4377931"/>
              <a:ext cx="1197508" cy="1188000"/>
            </a:xfrm>
            <a:prstGeom prst="ellipse">
              <a:avLst/>
            </a:prstGeom>
            <a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40000" r="-40000"/>
              </a:stretch>
            </a:blipFill>
            <a:ln>
              <a:noFill/>
            </a:ln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ru-RU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  <p:sp>
          <p:nvSpPr>
            <p:cNvPr id="58" name="Овал 57"/>
            <p:cNvSpPr/>
            <p:nvPr/>
          </p:nvSpPr>
          <p:spPr bwMode="auto">
            <a:xfrm>
              <a:off x="4931092" y="4600276"/>
              <a:ext cx="1188000" cy="1188000"/>
            </a:xfrm>
            <a:prstGeom prst="ellipse">
              <a:avLst/>
            </a:prstGeom>
            <a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7000" r="-17000"/>
              </a:stretch>
            </a:blipFill>
            <a:ln>
              <a:noFill/>
            </a:ln>
          </p:spPr>
          <p:style>
            <a:lnRef idx="2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ru-RU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>
              <a:off x="5641754" y="3497219"/>
              <a:ext cx="1994262" cy="1064107"/>
            </a:xfrm>
            <a:prstGeom prst="roundRect">
              <a:avLst/>
            </a:prstGeom>
            <a:noFill/>
            <a:ln w="38100" cmpd="dbl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$</a:t>
              </a:r>
              <a:r>
                <a:rPr lang="uk-UA" sz="2800" b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433</a:t>
              </a:r>
              <a:r>
                <a:rPr lang="en-US" sz="2800" b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,</a:t>
              </a:r>
              <a:r>
                <a:rPr lang="uk-UA" sz="2800" b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7 млн </a:t>
              </a:r>
              <a:endParaRPr lang="en-US" sz="2800" b="1" dirty="0" smtClean="0">
                <a:solidFill>
                  <a:schemeClr val="tx1"/>
                </a:solidFill>
                <a:latin typeface="Arial Narrow" panose="020B0606020202030204" pitchFamily="34" charset="0"/>
              </a:endParaRPr>
            </a:p>
            <a:p>
              <a:pPr algn="ctr"/>
              <a:r>
                <a:rPr lang="uk-UA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станом </a:t>
              </a:r>
              <a:br>
                <a:rPr lang="uk-UA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</a:t>
              </a:r>
              <a:r>
                <a:rPr lang="en-US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uk-UA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31.12.2018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</p:grpSp>
      <p:sp>
        <p:nvSpPr>
          <p:cNvPr id="60" name="Прямоугольник 1"/>
          <p:cNvSpPr>
            <a:spLocks noChangeArrowheads="1"/>
          </p:cNvSpPr>
          <p:nvPr/>
        </p:nvSpPr>
        <p:spPr bwMode="auto">
          <a:xfrm>
            <a:off x="91304" y="3582505"/>
            <a:ext cx="3284019" cy="55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9" rIns="91417" bIns="45709">
            <a:spAutoFit/>
          </a:bodyPr>
          <a:lstStyle/>
          <a:p>
            <a:pPr algn="ctr" eaLnBrk="1" hangingPunct="1">
              <a:defRPr/>
            </a:pPr>
            <a:r>
              <a:rPr lang="ru-RU" altLang="ru-RU" sz="3000" b="1" dirty="0">
                <a:solidFill>
                  <a:srgbClr val="C00000"/>
                </a:solidFill>
                <a:latin typeface="Arial Narrow" panose="020B0606020202030204" pitchFamily="34" charset="0"/>
              </a:rPr>
              <a:t>38</a:t>
            </a:r>
            <a:r>
              <a:rPr lang="ru-RU" alt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alt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основних </a:t>
            </a:r>
            <a:r>
              <a:rPr lang="uk-UA" alt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країн-інвесторів</a:t>
            </a:r>
            <a:r>
              <a:rPr lang="en-US" alt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lang="ru-RU" altLang="ru-RU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947130" y="3300257"/>
            <a:ext cx="32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ПРЯМІ ІНОЗЕМНІ ІНВЕСТИЦІЇ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3" name="Прямоугольник 1"/>
          <p:cNvSpPr>
            <a:spLocks noChangeArrowheads="1"/>
          </p:cNvSpPr>
          <p:nvPr/>
        </p:nvSpPr>
        <p:spPr bwMode="auto">
          <a:xfrm>
            <a:off x="679090" y="4416337"/>
            <a:ext cx="3241930" cy="33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9" rIns="91417" bIns="45709">
            <a:spAutoFit/>
          </a:bodyPr>
          <a:lstStyle/>
          <a:p>
            <a:pPr algn="ctr" eaLnBrk="1" hangingPunct="1">
              <a:defRPr/>
            </a:pPr>
            <a:r>
              <a:rPr lang="ru-RU" altLang="ru-RU" sz="1600" b="1" i="1" dirty="0" smtClean="0">
                <a:latin typeface="Arial Narrow" panose="020B0606020202030204" pitchFamily="34" charset="0"/>
              </a:rPr>
              <a:t> </a:t>
            </a:r>
            <a:r>
              <a:rPr lang="ru-RU" altLang="ru-RU" sz="1600" b="1" i="1" dirty="0" smtClean="0">
                <a:latin typeface="Arial Narrow" panose="020B0606020202030204" pitchFamily="34" charset="0"/>
                <a:cs typeface="Times New Roman" pitchFamily="18" charset="0"/>
              </a:rPr>
              <a:t>НАЙБІЛЬШІ </a:t>
            </a:r>
            <a:r>
              <a:rPr lang="uk-UA" altLang="ru-RU" sz="1600" b="1" i="1" dirty="0" smtClean="0">
                <a:solidFill>
                  <a:srgbClr val="000000"/>
                </a:solidFill>
                <a:latin typeface="Arial Narrow" panose="020B0606020202030204" pitchFamily="34" charset="0"/>
                <a:cs typeface="Times New Roman" pitchFamily="18" charset="0"/>
              </a:rPr>
              <a:t>КРАЇНИ-ІНВЕСТОРИ</a:t>
            </a:r>
            <a:r>
              <a:rPr lang="en-US" altLang="ru-RU" sz="1600" b="1" i="1" dirty="0" smtClean="0">
                <a:solidFill>
                  <a:srgbClr val="000000"/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endParaRPr lang="ru-RU" altLang="ru-RU" sz="1600" i="1" dirty="0">
              <a:solidFill>
                <a:srgbClr val="000000"/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  <p:grpSp>
        <p:nvGrpSpPr>
          <p:cNvPr id="64" name="Группа 63"/>
          <p:cNvGrpSpPr/>
          <p:nvPr/>
        </p:nvGrpSpPr>
        <p:grpSpPr>
          <a:xfrm>
            <a:off x="218710" y="4827829"/>
            <a:ext cx="4217799" cy="1007105"/>
            <a:chOff x="283138" y="3684724"/>
            <a:chExt cx="4217799" cy="1007105"/>
          </a:xfrm>
        </p:grpSpPr>
        <p:grpSp>
          <p:nvGrpSpPr>
            <p:cNvPr id="65" name="Группа 64"/>
            <p:cNvGrpSpPr/>
            <p:nvPr/>
          </p:nvGrpSpPr>
          <p:grpSpPr>
            <a:xfrm>
              <a:off x="283138" y="3684724"/>
              <a:ext cx="2613392" cy="470396"/>
              <a:chOff x="125478" y="3668958"/>
              <a:chExt cx="2613392" cy="470396"/>
            </a:xfrm>
          </p:grpSpPr>
          <p:sp>
            <p:nvSpPr>
              <p:cNvPr id="115" name="Прямоугольник 114"/>
              <p:cNvSpPr/>
              <p:nvPr/>
            </p:nvSpPr>
            <p:spPr>
              <a:xfrm>
                <a:off x="771254" y="3668958"/>
                <a:ext cx="1967616" cy="470396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rtlCol="0" anchor="ctr"/>
              <a:lstStyle/>
              <a:p>
                <a:pPr lvl="0"/>
                <a:r>
                  <a:rPr lang="uk-UA" b="1" kern="0" dirty="0" smtClean="0">
                    <a:solidFill>
                      <a:sysClr val="windowText" lastClr="000000"/>
                    </a:solidFill>
                    <a:latin typeface="Arial Narrow" panose="020B0606020202030204" pitchFamily="34" charset="0"/>
                    <a:cs typeface="Times New Roman" pitchFamily="18" charset="0"/>
                  </a:rPr>
                  <a:t>Велика Британія</a:t>
                </a:r>
                <a:endParaRPr lang="ru-RU" b="1" kern="0" dirty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Times New Roman" pitchFamily="18" charset="0"/>
                </a:endParaRPr>
              </a:p>
            </p:txBody>
          </p:sp>
          <p:pic>
            <p:nvPicPr>
              <p:cNvPr id="116" name="Picture 4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478" y="3706156"/>
                <a:ext cx="590727" cy="39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66" name="Группа 65"/>
            <p:cNvGrpSpPr/>
            <p:nvPr/>
          </p:nvGrpSpPr>
          <p:grpSpPr>
            <a:xfrm>
              <a:off x="298904" y="4266095"/>
              <a:ext cx="1782226" cy="425734"/>
              <a:chOff x="125478" y="4171499"/>
              <a:chExt cx="1782226" cy="425734"/>
            </a:xfrm>
          </p:grpSpPr>
          <p:sp>
            <p:nvSpPr>
              <p:cNvPr id="113" name="Прямоугольник 112"/>
              <p:cNvSpPr/>
              <p:nvPr/>
            </p:nvSpPr>
            <p:spPr>
              <a:xfrm>
                <a:off x="789627" y="4187265"/>
                <a:ext cx="1118077" cy="409968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rtlCol="0" anchor="ctr"/>
              <a:lstStyle/>
              <a:p>
                <a:endParaRPr lang="uk-UA" sz="1600" kern="0" dirty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  <a:p>
                <a:r>
                  <a:rPr lang="uk-UA" b="1" kern="0" dirty="0">
                    <a:solidFill>
                      <a:sysClr val="windowText" lastClr="000000"/>
                    </a:solidFill>
                    <a:latin typeface="Arial Narrow" panose="020B0606020202030204" pitchFamily="34" charset="0"/>
                    <a:cs typeface="Times New Roman" pitchFamily="18" charset="0"/>
                  </a:rPr>
                  <a:t>Польща</a:t>
                </a:r>
                <a:endParaRPr lang="ru-RU" b="1" kern="0" dirty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Times New Roman" pitchFamily="18" charset="0"/>
                </a:endParaRPr>
              </a:p>
              <a:p>
                <a:pPr>
                  <a:defRPr/>
                </a:pPr>
                <a:endParaRPr lang="ru-RU" sz="1600" kern="0" dirty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114" name="Picture 10" descr="Flag of Poland.svg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478" y="4171499"/>
                <a:ext cx="581026" cy="396000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6" name="Группа 95"/>
            <p:cNvGrpSpPr/>
            <p:nvPr/>
          </p:nvGrpSpPr>
          <p:grpSpPr>
            <a:xfrm>
              <a:off x="2860722" y="3730893"/>
              <a:ext cx="1640215" cy="378058"/>
              <a:chOff x="125479" y="4710670"/>
              <a:chExt cx="1640215" cy="378058"/>
            </a:xfrm>
          </p:grpSpPr>
          <p:sp>
            <p:nvSpPr>
              <p:cNvPr id="111" name="Прямоугольник 110"/>
              <p:cNvSpPr/>
              <p:nvPr/>
            </p:nvSpPr>
            <p:spPr>
              <a:xfrm>
                <a:off x="776753" y="4710670"/>
                <a:ext cx="988941" cy="378058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rtlCol="0" anchor="ctr"/>
              <a:lstStyle/>
              <a:p>
                <a:pPr>
                  <a:defRPr/>
                </a:pPr>
                <a:endParaRPr lang="uk-UA" sz="1600" kern="0" dirty="0" smtClean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  <a:p>
                <a:pPr>
                  <a:defRPr/>
                </a:pPr>
                <a:r>
                  <a:rPr lang="uk-UA" b="1" kern="0" dirty="0">
                    <a:solidFill>
                      <a:sysClr val="windowText" lastClr="000000"/>
                    </a:solidFill>
                    <a:latin typeface="Arial Narrow" panose="020B0606020202030204" pitchFamily="34" charset="0"/>
                    <a:cs typeface="Times New Roman" pitchFamily="18" charset="0"/>
                  </a:rPr>
                  <a:t>Китай</a:t>
                </a:r>
                <a:endParaRPr lang="ru-RU" b="1" kern="0" dirty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Times New Roman" pitchFamily="18" charset="0"/>
                </a:endParaRPr>
              </a:p>
              <a:p>
                <a:pPr>
                  <a:defRPr/>
                </a:pPr>
                <a:endParaRPr lang="ru-RU" sz="1600" kern="0" dirty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112" name="Picture 5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479" y="4723865"/>
                <a:ext cx="590400" cy="3589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108" name="Группа 107"/>
            <p:cNvGrpSpPr/>
            <p:nvPr/>
          </p:nvGrpSpPr>
          <p:grpSpPr>
            <a:xfrm>
              <a:off x="2860722" y="4310175"/>
              <a:ext cx="1391669" cy="381654"/>
              <a:chOff x="133547" y="5800488"/>
              <a:chExt cx="1391669" cy="381654"/>
            </a:xfrm>
          </p:grpSpPr>
          <p:sp>
            <p:nvSpPr>
              <p:cNvPr id="109" name="Прямоугольник 108"/>
              <p:cNvSpPr/>
              <p:nvPr/>
            </p:nvSpPr>
            <p:spPr>
              <a:xfrm>
                <a:off x="771254" y="5800488"/>
                <a:ext cx="753962" cy="377153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rtlCol="0" anchor="ctr"/>
              <a:lstStyle/>
              <a:p>
                <a:pPr>
                  <a:defRPr/>
                </a:pPr>
                <a:r>
                  <a:rPr lang="uk-UA" b="1" kern="0" dirty="0">
                    <a:solidFill>
                      <a:sysClr val="windowText" lastClr="000000"/>
                    </a:solidFill>
                    <a:latin typeface="Arial Narrow" panose="020B0606020202030204" pitchFamily="34" charset="0"/>
                    <a:cs typeface="Times New Roman" pitchFamily="18" charset="0"/>
                  </a:rPr>
                  <a:t>Кіпр</a:t>
                </a:r>
                <a:endParaRPr lang="ru-RU" b="1" kern="0" dirty="0">
                  <a:solidFill>
                    <a:sysClr val="windowText" lastClr="000000"/>
                  </a:solidFill>
                  <a:latin typeface="Arial Narrow" panose="020B0606020202030204" pitchFamily="34" charset="0"/>
                  <a:cs typeface="Times New Roman" pitchFamily="18" charset="0"/>
                </a:endParaRPr>
              </a:p>
            </p:txBody>
          </p:sp>
          <p:pic>
            <p:nvPicPr>
              <p:cNvPr id="110" name="Picture 6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547" y="5821779"/>
                <a:ext cx="585787" cy="360363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95000"/>
                  </a:schemeClr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69" name="TextBox 68"/>
          <p:cNvSpPr txBox="1"/>
          <p:nvPr/>
        </p:nvSpPr>
        <p:spPr>
          <a:xfrm>
            <a:off x="3279645" y="304903"/>
            <a:ext cx="32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КАПІТАЛЬНІ ІНВЕСТИЦІЇ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79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Группа 55"/>
          <p:cNvGrpSpPr/>
          <p:nvPr/>
        </p:nvGrpSpPr>
        <p:grpSpPr>
          <a:xfrm>
            <a:off x="0" y="6351636"/>
            <a:ext cx="9143999" cy="526926"/>
            <a:chOff x="-989654" y="5024611"/>
            <a:chExt cx="11371944" cy="742950"/>
          </a:xfrm>
        </p:grpSpPr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Группа 18"/>
          <p:cNvGrpSpPr/>
          <p:nvPr/>
        </p:nvGrpSpPr>
        <p:grpSpPr>
          <a:xfrm>
            <a:off x="5431252" y="497072"/>
            <a:ext cx="3823597" cy="1726331"/>
            <a:chOff x="5416738" y="380960"/>
            <a:chExt cx="3823597" cy="1726331"/>
          </a:xfrm>
        </p:grpSpPr>
        <p:pic>
          <p:nvPicPr>
            <p:cNvPr id="35" name="Picture 1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0788" y="1027291"/>
              <a:ext cx="1601105" cy="10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1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8543" y="1027291"/>
              <a:ext cx="1519014" cy="10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5416738" y="380960"/>
              <a:ext cx="38235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b="1" dirty="0" smtClean="0">
                  <a:latin typeface="Arial Narrow" panose="020B0606020202030204" pitchFamily="34" charset="0"/>
                </a:rPr>
                <a:t>Чернігівський Регіональний Форум «Органік Інвест»</a:t>
              </a:r>
              <a:endParaRPr lang="ru-RU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-52423" y="2322232"/>
            <a:ext cx="5242119" cy="1080000"/>
            <a:chOff x="157280" y="3195118"/>
            <a:chExt cx="5242119" cy="1080000"/>
          </a:xfrm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4900" y="3195118"/>
              <a:ext cx="152449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57280" y="3197900"/>
              <a:ext cx="371762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uk-UA" sz="1600" b="1" dirty="0" smtClean="0">
                  <a:latin typeface="Arial Narrow" panose="020B0606020202030204" pitchFamily="34" charset="0"/>
                </a:rPr>
                <a:t>Двомовний інформаційний проморолик</a:t>
              </a:r>
              <a:r>
                <a:rPr lang="en-US" sz="1600" b="1" dirty="0">
                  <a:latin typeface="Arial Narrow" panose="020B0606020202030204" pitchFamily="34" charset="0"/>
                </a:rPr>
                <a:t> </a:t>
              </a:r>
              <a:r>
                <a:rPr lang="uk-UA" sz="1600" b="1" dirty="0" smtClean="0">
                  <a:latin typeface="Arial Narrow" panose="020B0606020202030204" pitchFamily="34" charset="0"/>
                </a:rPr>
                <a:t>про інвестиційну </a:t>
              </a:r>
              <a:endParaRPr lang="en-US" sz="1600" b="1" dirty="0" smtClean="0">
                <a:latin typeface="Arial Narrow" panose="020B0606020202030204" pitchFamily="34" charset="0"/>
              </a:endParaRPr>
            </a:p>
            <a:p>
              <a:pPr algn="r"/>
              <a:r>
                <a:rPr lang="uk-UA" sz="1600" b="1" dirty="0" smtClean="0">
                  <a:latin typeface="Arial Narrow" panose="020B0606020202030204" pitchFamily="34" charset="0"/>
                </a:rPr>
                <a:t>привабливість Чернігівської області </a:t>
              </a:r>
              <a:r>
                <a:rPr lang="en-US" sz="1600" b="1" dirty="0" smtClean="0">
                  <a:latin typeface="Arial Narrow" panose="020B0606020202030204" pitchFamily="34" charset="0"/>
                </a:rPr>
                <a:t/>
              </a:r>
              <a:br>
                <a:rPr lang="en-US" sz="1600" b="1" dirty="0" smtClean="0">
                  <a:latin typeface="Arial Narrow" panose="020B0606020202030204" pitchFamily="34" charset="0"/>
                </a:rPr>
              </a:b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«</a:t>
              </a:r>
              <a:r>
                <a:rPr lang="en-US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Start your business with Chernihiv region</a:t>
              </a: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»</a:t>
              </a:r>
              <a:endPara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15918" y="536254"/>
            <a:ext cx="4244104" cy="1493760"/>
            <a:chOff x="15918" y="536254"/>
            <a:chExt cx="4244104" cy="1493760"/>
          </a:xfrm>
        </p:grpSpPr>
        <p:sp>
          <p:nvSpPr>
            <p:cNvPr id="2" name="TextBox 1"/>
            <p:cNvSpPr txBox="1"/>
            <p:nvPr/>
          </p:nvSpPr>
          <p:spPr>
            <a:xfrm>
              <a:off x="15918" y="536254"/>
              <a:ext cx="41279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Міжнародний ІІІ Форум інвестицій </a:t>
              </a:r>
              <a:br>
                <a:rPr lang="uk-UA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та експорту Чернігівщини</a:t>
              </a:r>
              <a:endPara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pic>
          <p:nvPicPr>
            <p:cNvPr id="38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9112" y="950014"/>
              <a:ext cx="1560910" cy="10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1" name="Группа 20"/>
          <p:cNvGrpSpPr/>
          <p:nvPr/>
        </p:nvGrpSpPr>
        <p:grpSpPr>
          <a:xfrm>
            <a:off x="5572261" y="2400478"/>
            <a:ext cx="3557054" cy="1756818"/>
            <a:chOff x="5572261" y="2240824"/>
            <a:chExt cx="3557054" cy="1756818"/>
          </a:xfrm>
        </p:grpSpPr>
        <p:sp>
          <p:nvSpPr>
            <p:cNvPr id="7" name="TextBox 6"/>
            <p:cNvSpPr txBox="1"/>
            <p:nvPr/>
          </p:nvSpPr>
          <p:spPr>
            <a:xfrm>
              <a:off x="5572261" y="2240824"/>
              <a:ext cx="355705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7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Щомісяця оновлюється Грантовий дайджест «Будь у курсі подій – дій»</a:t>
              </a:r>
              <a:endParaRPr lang="ru-RU" sz="17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pSp>
          <p:nvGrpSpPr>
            <p:cNvPr id="17" name="Группа 16"/>
            <p:cNvGrpSpPr/>
            <p:nvPr/>
          </p:nvGrpSpPr>
          <p:grpSpPr>
            <a:xfrm>
              <a:off x="6262131" y="2863623"/>
              <a:ext cx="2198445" cy="1134019"/>
              <a:chOff x="6918015" y="5036704"/>
              <a:chExt cx="2198445" cy="1134019"/>
            </a:xfrm>
          </p:grpSpPr>
          <p:pic>
            <p:nvPicPr>
              <p:cNvPr id="45" name="Picture 7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234" t="27093" r="21655" b="16598"/>
              <a:stretch/>
            </p:blipFill>
            <p:spPr bwMode="auto">
              <a:xfrm>
                <a:off x="7733515" y="5036704"/>
                <a:ext cx="661485" cy="540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7" name="Picture 13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932" t="35780" r="30152" b="30999"/>
              <a:stretch/>
            </p:blipFill>
            <p:spPr bwMode="auto">
              <a:xfrm>
                <a:off x="6918015" y="5036704"/>
                <a:ext cx="749288" cy="540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2" name="Рисунок 51"/>
              <p:cNvPicPr/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68460" y="5036704"/>
                <a:ext cx="648000" cy="540000"/>
              </a:xfrm>
              <a:prstGeom prst="rect">
                <a:avLst/>
              </a:prstGeom>
              <a:noFill/>
            </p:spPr>
          </p:pic>
          <p:pic>
            <p:nvPicPr>
              <p:cNvPr id="61" name="Picture 5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29743" y="5628695"/>
                <a:ext cx="720000" cy="540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2" name="Picture 6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15090" y="5630723"/>
                <a:ext cx="720000" cy="540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64" name="Скругленный прямоугольник 26"/>
          <p:cNvSpPr>
            <a:spLocks noChangeArrowheads="1"/>
          </p:cNvSpPr>
          <p:nvPr/>
        </p:nvSpPr>
        <p:spPr bwMode="auto">
          <a:xfrm>
            <a:off x="5121419" y="4365103"/>
            <a:ext cx="3780000" cy="18000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defRPr/>
            </a:pPr>
            <a:r>
              <a:rPr lang="uk-UA" sz="16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Підписано </a:t>
            </a:r>
            <a: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Угоду </a:t>
            </a:r>
            <a:b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про </a:t>
            </a:r>
            <a:r>
              <a:rPr lang="uk-UA" sz="16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міжрегіональне співробітництво </a:t>
            </a:r>
            <a: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/>
            </a:r>
            <a:b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між Чернігівською </a:t>
            </a:r>
            <a:r>
              <a:rPr lang="uk-UA" sz="16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обласною державною адміністрацією та Гомельським обласним виконавчим комітетом </a:t>
            </a:r>
            <a: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/>
            </a:r>
            <a:b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uk-UA" sz="1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(</a:t>
            </a:r>
            <a:r>
              <a:rPr lang="uk-UA" sz="16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Республіки Білорусь)</a:t>
            </a:r>
            <a:endParaRPr lang="ru-RU" sz="1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120401" y="4016860"/>
            <a:ext cx="4488496" cy="2273603"/>
            <a:chOff x="120401" y="4016860"/>
            <a:chExt cx="4488496" cy="2273603"/>
          </a:xfrm>
        </p:grpSpPr>
        <p:sp>
          <p:nvSpPr>
            <p:cNvPr id="65" name="Прямоугольник 64"/>
            <p:cNvSpPr/>
            <p:nvPr/>
          </p:nvSpPr>
          <p:spPr>
            <a:xfrm>
              <a:off x="120401" y="4016860"/>
              <a:ext cx="359740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uk-UA" i="1" u="sng" dirty="0" smtClean="0">
                  <a:solidFill>
                    <a:schemeClr val="tx2">
                      <a:lumMod val="50000"/>
                    </a:schemeClr>
                  </a:solidFill>
                  <a:latin typeface="Arial Narrow" pitchFamily="34" charset="0"/>
                </a:rPr>
                <a:t>Візити офіційних делегацій області: </a:t>
              </a:r>
              <a:endParaRPr lang="ru-RU" i="1" u="sng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endParaRPr>
            </a:p>
          </p:txBody>
        </p:sp>
        <p:sp>
          <p:nvSpPr>
            <p:cNvPr id="66" name="Скругленный прямоугольник 28"/>
            <p:cNvSpPr>
              <a:spLocks noChangeArrowheads="1"/>
            </p:cNvSpPr>
            <p:nvPr/>
          </p:nvSpPr>
          <p:spPr bwMode="auto">
            <a:xfrm>
              <a:off x="1655446" y="4888065"/>
              <a:ext cx="2772000" cy="432000"/>
            </a:xfrm>
            <a:prstGeom prst="roundRect">
              <a:avLst>
                <a:gd name="adj" fmla="val 16667"/>
              </a:avLst>
            </a:prstGeom>
            <a:solidFill>
              <a:srgbClr val="002060"/>
            </a:solidFill>
            <a:ln>
              <a:noFill/>
            </a:ln>
          </p:spPr>
          <p:txBody>
            <a:bodyPr anchor="ctr"/>
            <a:lstStyle/>
            <a:p>
              <a:pPr algn="r">
                <a:defRPr/>
              </a:pPr>
              <a:r>
                <a:rPr lang="uk-UA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м. Гомель </a:t>
              </a:r>
              <a:r>
                <a:rPr lang="uk-UA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(</a:t>
              </a:r>
              <a:r>
                <a:rPr lang="uk-UA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Республіка Білорусь) </a:t>
              </a:r>
            </a:p>
          </p:txBody>
        </p:sp>
        <p:sp>
          <p:nvSpPr>
            <p:cNvPr id="67" name="Скругленный прямоугольник 28"/>
            <p:cNvSpPr>
              <a:spLocks noChangeArrowheads="1"/>
            </p:cNvSpPr>
            <p:nvPr/>
          </p:nvSpPr>
          <p:spPr bwMode="auto">
            <a:xfrm>
              <a:off x="1177396" y="5379439"/>
              <a:ext cx="2952000" cy="432000"/>
            </a:xfrm>
            <a:prstGeom prst="roundRect">
              <a:avLst>
                <a:gd name="adj" fmla="val 16667"/>
              </a:avLst>
            </a:prstGeom>
            <a:solidFill>
              <a:srgbClr val="002060"/>
            </a:solidFill>
            <a:ln>
              <a:noFill/>
            </a:ln>
          </p:spPr>
          <p:txBody>
            <a:bodyPr anchor="ctr"/>
            <a:lstStyle/>
            <a:p>
              <a:pPr algn="r">
                <a:defRPr/>
              </a:pPr>
              <a:r>
                <a:rPr lang="uk-UA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м. </a:t>
              </a:r>
              <a:r>
                <a:rPr lang="uk-UA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Познань (Республіка Польща) </a:t>
              </a:r>
              <a:endParaRPr lang="uk-UA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endParaRPr>
            </a:p>
          </p:txBody>
        </p:sp>
        <p:sp>
          <p:nvSpPr>
            <p:cNvPr id="68" name="Скругленный прямоугольник 28"/>
            <p:cNvSpPr>
              <a:spLocks noChangeArrowheads="1"/>
            </p:cNvSpPr>
            <p:nvPr/>
          </p:nvSpPr>
          <p:spPr bwMode="auto">
            <a:xfrm>
              <a:off x="2329398" y="4400706"/>
              <a:ext cx="2279499" cy="432000"/>
            </a:xfrm>
            <a:prstGeom prst="roundRect">
              <a:avLst>
                <a:gd name="adj" fmla="val 16667"/>
              </a:avLst>
            </a:prstGeom>
            <a:solidFill>
              <a:srgbClr val="002060"/>
            </a:solidFill>
            <a:ln>
              <a:noFill/>
            </a:ln>
          </p:spPr>
          <p:txBody>
            <a:bodyPr anchor="ctr"/>
            <a:lstStyle/>
            <a:p>
              <a:pPr algn="r">
                <a:defRPr/>
              </a:pPr>
              <a:r>
                <a:rPr lang="uk-UA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провінція Хенань (КНР) </a:t>
              </a:r>
              <a:endParaRPr lang="uk-UA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endParaRPr>
            </a:p>
          </p:txBody>
        </p:sp>
        <p:sp>
          <p:nvSpPr>
            <p:cNvPr id="69" name="Скругленный прямоугольник 28"/>
            <p:cNvSpPr>
              <a:spLocks noChangeArrowheads="1"/>
            </p:cNvSpPr>
            <p:nvPr/>
          </p:nvSpPr>
          <p:spPr bwMode="auto">
            <a:xfrm>
              <a:off x="521347" y="5858463"/>
              <a:ext cx="3240000" cy="432000"/>
            </a:xfrm>
            <a:prstGeom prst="roundRect">
              <a:avLst>
                <a:gd name="adj" fmla="val 16667"/>
              </a:avLst>
            </a:prstGeom>
            <a:solidFill>
              <a:srgbClr val="002060"/>
            </a:solidFill>
            <a:ln>
              <a:noFill/>
            </a:ln>
          </p:spPr>
          <p:txBody>
            <a:bodyPr anchor="ctr"/>
            <a:lstStyle/>
            <a:p>
              <a:pPr algn="r">
                <a:defRPr/>
              </a:pPr>
              <a:r>
                <a:rPr lang="ru-RU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регіон </a:t>
              </a:r>
              <a:r>
                <a:rPr lang="ru-RU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Лаціо </a:t>
              </a:r>
              <a:r>
                <a:rPr lang="uk-UA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 (Італійська Республіка) </a:t>
              </a:r>
              <a:endParaRPr lang="uk-UA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633" y="-22649"/>
            <a:ext cx="6442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ІНВЕСТИЦІЇ 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ТА МІЖНАРОДНЕ СПІВРОБІТНИЦТВО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46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Группа 2"/>
          <p:cNvGrpSpPr/>
          <p:nvPr/>
        </p:nvGrpSpPr>
        <p:grpSpPr>
          <a:xfrm>
            <a:off x="0" y="1341892"/>
            <a:ext cx="9144000" cy="4933764"/>
            <a:chOff x="0" y="1341892"/>
            <a:chExt cx="9144000" cy="4933764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81505"/>
              <a:ext cx="9144000" cy="4794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7832" y="1341892"/>
              <a:ext cx="3151302" cy="14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28443" y="550421"/>
            <a:ext cx="4435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Земельні ділянки </a:t>
            </a:r>
          </a:p>
          <a:p>
            <a:r>
              <a: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Вільні виробничі приміщення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83283" y="550420"/>
            <a:ext cx="51812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Об’єкти незавершеного будівництва</a:t>
            </a:r>
          </a:p>
          <a:p>
            <a:r>
              <a: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Інвестиційні пропозиції</a:t>
            </a:r>
            <a:endParaRPr lang="uk-UA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34" y="6379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ІНВЕСТИЦІЇ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53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Группа 48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5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" name="Группа 50"/>
          <p:cNvGrpSpPr/>
          <p:nvPr/>
        </p:nvGrpSpPr>
        <p:grpSpPr>
          <a:xfrm>
            <a:off x="5767670" y="968922"/>
            <a:ext cx="3386603" cy="5220000"/>
            <a:chOff x="5767670" y="867324"/>
            <a:chExt cx="3386603" cy="522000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5873613" y="867324"/>
              <a:ext cx="3240000" cy="5220000"/>
            </a:xfrm>
            <a:prstGeom prst="roundRect">
              <a:avLst>
                <a:gd name="adj" fmla="val 5032"/>
              </a:avLst>
            </a:prstGeom>
            <a:solidFill>
              <a:schemeClr val="accent1">
                <a:lumMod val="20000"/>
                <a:lumOff val="80000"/>
                <a:alpha val="55000"/>
              </a:schemeClr>
            </a:solidFill>
            <a:ln>
              <a:noFill/>
            </a:ln>
            <a:effectLst>
              <a:softEdge rad="127000"/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hangingPunct="1"/>
              <a:endParaRPr lang="ru-RU" b="1" dirty="0">
                <a:solidFill>
                  <a:srgbClr val="000099"/>
                </a:solidFill>
                <a:cs typeface="Arial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027853" y="1060077"/>
              <a:ext cx="20136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0099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3600" b="1" dirty="0" smtClean="0">
                  <a:solidFill>
                    <a:srgbClr val="000099"/>
                  </a:solidFill>
                  <a:latin typeface="Arial Narrow" pitchFamily="34" charset="0"/>
                </a:rPr>
                <a:t>135</a:t>
              </a:r>
            </a:p>
            <a:p>
              <a:r>
                <a:rPr lang="ru-RU" sz="1800" b="1" dirty="0" smtClean="0">
                  <a:solidFill>
                    <a:schemeClr val="accent2">
                      <a:lumMod val="50000"/>
                    </a:schemeClr>
                  </a:solidFill>
                  <a:latin typeface="Arial Narrow" pitchFamily="34" charset="0"/>
                </a:rPr>
                <a:t>  </a:t>
              </a:r>
              <a:r>
                <a:rPr lang="ru-RU" sz="1800" b="1" dirty="0" smtClean="0">
                  <a:solidFill>
                    <a:schemeClr val="tx2">
                      <a:lumMod val="50000"/>
                    </a:schemeClr>
                  </a:solidFill>
                  <a:latin typeface="Arial Narrow" pitchFamily="34" charset="0"/>
                </a:rPr>
                <a:t>КРАЇН-ПАРТНЕРІВ</a:t>
              </a:r>
              <a:endParaRPr lang="ru-RU" sz="18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endParaRPr>
            </a:p>
          </p:txBody>
        </p:sp>
        <p:sp>
          <p:nvSpPr>
            <p:cNvPr id="21" name="Text Box 125"/>
            <p:cNvSpPr txBox="1">
              <a:spLocks noChangeArrowheads="1"/>
            </p:cNvSpPr>
            <p:nvPr/>
          </p:nvSpPr>
          <p:spPr bwMode="auto">
            <a:xfrm>
              <a:off x="7917879" y="3720766"/>
              <a:ext cx="1236394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 algn="ctr">
                <a:defRPr/>
              </a:pPr>
              <a:r>
                <a:rPr lang="uk-UA" altLang="ru-RU" sz="2400" b="1" dirty="0" smtClean="0">
                  <a:solidFill>
                    <a:schemeClr val="accent6">
                      <a:lumMod val="50000"/>
                    </a:schemeClr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+ 20,8%</a:t>
              </a:r>
            </a:p>
          </p:txBody>
        </p:sp>
        <p:sp>
          <p:nvSpPr>
            <p:cNvPr id="22" name="Text Box 125"/>
            <p:cNvSpPr txBox="1">
              <a:spLocks noChangeArrowheads="1"/>
            </p:cNvSpPr>
            <p:nvPr/>
          </p:nvSpPr>
          <p:spPr bwMode="auto">
            <a:xfrm>
              <a:off x="7740353" y="2467868"/>
              <a:ext cx="133105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 algn="ctr">
                <a:defRPr/>
              </a:pPr>
              <a:r>
                <a:rPr lang="uk-UA" altLang="ru-RU" sz="2400" b="1" dirty="0" smtClean="0">
                  <a:solidFill>
                    <a:schemeClr val="accent6">
                      <a:lumMod val="50000"/>
                    </a:schemeClr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+ 15,7%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007642" y="2359083"/>
              <a:ext cx="19511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0099"/>
                  </a:solidFill>
                  <a:latin typeface="Arial Narrow" panose="020B0606020202030204" pitchFamily="34" charset="0"/>
                </a:rPr>
                <a:t> </a:t>
              </a:r>
              <a:r>
                <a:rPr lang="en-US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$</a:t>
              </a:r>
              <a:r>
                <a:rPr lang="ru-RU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1,24</a:t>
              </a:r>
              <a:r>
                <a:rPr lang="uk-UA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 </a:t>
              </a:r>
              <a:r>
                <a:rPr lang="ru-RU" sz="3600" b="1" baseline="30000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млрд</a:t>
              </a:r>
            </a:p>
            <a:p>
              <a:r>
                <a:rPr lang="ru-RU" sz="1800" b="1" dirty="0" smtClean="0">
                  <a:solidFill>
                    <a:schemeClr val="accent2">
                      <a:lumMod val="50000"/>
                    </a:schemeClr>
                  </a:solidFill>
                  <a:latin typeface="Arial Narrow" pitchFamily="34" charset="0"/>
                </a:rPr>
                <a:t>  </a:t>
              </a:r>
              <a:r>
                <a:rPr lang="ru-RU" sz="1800" b="1" dirty="0" smtClean="0">
                  <a:solidFill>
                    <a:schemeClr val="tx2">
                      <a:lumMod val="50000"/>
                    </a:schemeClr>
                  </a:solidFill>
                  <a:latin typeface="Arial Narrow" pitchFamily="34" charset="0"/>
                </a:rPr>
                <a:t>ТОВАРООБІГ</a:t>
              </a:r>
              <a:endParaRPr lang="ru-RU" sz="18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985606" y="3584445"/>
              <a:ext cx="19992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0099"/>
                  </a:solidFill>
                  <a:latin typeface="Arial Narrow" panose="020B0606020202030204" pitchFamily="34" charset="0"/>
                </a:rPr>
                <a:t> </a:t>
              </a:r>
              <a:r>
                <a:rPr lang="en-US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$</a:t>
              </a:r>
              <a:r>
                <a:rPr lang="uk-UA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755</a:t>
              </a:r>
              <a:r>
                <a:rPr lang="ru-RU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,0</a:t>
              </a:r>
              <a:r>
                <a:rPr lang="uk-UA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 </a:t>
              </a:r>
              <a:r>
                <a:rPr lang="ru-RU" sz="3600" b="1" baseline="30000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млн</a:t>
              </a:r>
            </a:p>
            <a:p>
              <a:r>
                <a:rPr lang="ru-RU" sz="1800" b="1" dirty="0" smtClean="0">
                  <a:solidFill>
                    <a:schemeClr val="accent2">
                      <a:lumMod val="50000"/>
                    </a:schemeClr>
                  </a:solidFill>
                  <a:latin typeface="Arial Narrow" pitchFamily="34" charset="0"/>
                </a:rPr>
                <a:t>  </a:t>
              </a:r>
              <a:r>
                <a:rPr lang="ru-RU" sz="1800" b="1" dirty="0" smtClean="0">
                  <a:solidFill>
                    <a:schemeClr val="tx2">
                      <a:lumMod val="50000"/>
                    </a:schemeClr>
                  </a:solidFill>
                  <a:latin typeface="Arial Narrow" pitchFamily="34" charset="0"/>
                </a:rPr>
                <a:t>ЕКСПОРТ</a:t>
              </a:r>
              <a:endParaRPr lang="ru-RU" sz="18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985606" y="4834908"/>
              <a:ext cx="214674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0099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2400" b="1" dirty="0" smtClean="0">
                  <a:solidFill>
                    <a:srgbClr val="000099"/>
                  </a:solidFill>
                  <a:latin typeface="Arial Narrow" panose="020B0606020202030204" pitchFamily="34" charset="0"/>
                </a:rPr>
                <a:t>+</a:t>
              </a:r>
              <a:r>
                <a:rPr lang="en-US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$</a:t>
              </a:r>
              <a:r>
                <a:rPr lang="ru-RU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271,7</a:t>
              </a:r>
              <a:r>
                <a:rPr lang="uk-UA" sz="3600" b="1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 </a:t>
              </a:r>
              <a:r>
                <a:rPr lang="ru-RU" sz="3600" b="1" baseline="30000" dirty="0" smtClean="0">
                  <a:solidFill>
                    <a:srgbClr val="000099"/>
                  </a:solidFill>
                  <a:latin typeface="Arial Narrow" pitchFamily="34" charset="0"/>
                  <a:cs typeface="Arial" panose="020B0604020202020204" pitchFamily="34" charset="0"/>
                </a:rPr>
                <a:t>млн</a:t>
              </a:r>
            </a:p>
            <a:p>
              <a:r>
                <a:rPr lang="ru-RU" sz="1800" b="1" dirty="0" smtClean="0">
                  <a:solidFill>
                    <a:schemeClr val="accent2">
                      <a:lumMod val="50000"/>
                    </a:schemeClr>
                  </a:solidFill>
                  <a:latin typeface="Arial Narrow" pitchFamily="34" charset="0"/>
                </a:rPr>
                <a:t>  </a:t>
              </a:r>
              <a:r>
                <a:rPr lang="ru-RU" sz="1800" b="1" dirty="0" smtClean="0">
                  <a:solidFill>
                    <a:schemeClr val="tx2">
                      <a:lumMod val="50000"/>
                    </a:schemeClr>
                  </a:solidFill>
                  <a:latin typeface="Arial Narrow" pitchFamily="34" charset="0"/>
                </a:rPr>
                <a:t>САЛЬДО</a:t>
              </a:r>
              <a:endParaRPr lang="ru-RU" sz="18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endParaRPr>
            </a:p>
          </p:txBody>
        </p: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4308" y="2166697"/>
              <a:ext cx="685100" cy="47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EE8"/>
                </a:clrFrom>
                <a:clrTo>
                  <a:srgbClr val="FFFEE8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4308" y="3368937"/>
              <a:ext cx="685100" cy="47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Oval 27"/>
            <p:cNvSpPr>
              <a:spLocks noChangeArrowheads="1"/>
            </p:cNvSpPr>
            <p:nvPr/>
          </p:nvSpPr>
          <p:spPr bwMode="gray">
            <a:xfrm>
              <a:off x="5772821" y="2748732"/>
              <a:ext cx="228600" cy="228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  <a:effectLst>
              <a:outerShdw dist="63500" dir="2212194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0" name="Oval 27"/>
            <p:cNvSpPr>
              <a:spLocks noChangeArrowheads="1"/>
            </p:cNvSpPr>
            <p:nvPr/>
          </p:nvSpPr>
          <p:spPr bwMode="gray">
            <a:xfrm>
              <a:off x="5779111" y="1407442"/>
              <a:ext cx="228600" cy="228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  <a:effectLst>
              <a:outerShdw dist="63500" dir="2212194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" name="Oval 27"/>
            <p:cNvSpPr>
              <a:spLocks noChangeArrowheads="1"/>
            </p:cNvSpPr>
            <p:nvPr/>
          </p:nvSpPr>
          <p:spPr bwMode="gray">
            <a:xfrm>
              <a:off x="5767670" y="5183401"/>
              <a:ext cx="228600" cy="228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  <a:effectLst>
              <a:outerShdw dist="63500" dir="2212194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" name="Oval 27"/>
            <p:cNvSpPr>
              <a:spLocks noChangeArrowheads="1"/>
            </p:cNvSpPr>
            <p:nvPr/>
          </p:nvSpPr>
          <p:spPr bwMode="gray">
            <a:xfrm>
              <a:off x="5775300" y="3903594"/>
              <a:ext cx="228600" cy="228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  <a:effectLst>
              <a:outerShdw dist="63500" dir="2212194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6286391" y="599306"/>
            <a:ext cx="24144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2813">
              <a:spcBef>
                <a:spcPct val="50000"/>
              </a:spcBef>
            </a:pPr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ЗОВНІШНЯ ТОРГІВЛЯ</a:t>
            </a:r>
            <a:endParaRPr lang="ru-RU" sz="2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34" y="35407"/>
            <a:ext cx="5358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ЗОВНІШНЬОЕКОНОМІЧНА ДІЯЛЬНІСТЬ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-1782318" y="665856"/>
            <a:ext cx="6820636" cy="5563922"/>
            <a:chOff x="-1782318" y="665856"/>
            <a:chExt cx="6820636" cy="5563922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-1782318" y="3363558"/>
              <a:ext cx="6820636" cy="2866220"/>
              <a:chOff x="-1782318" y="3363558"/>
              <a:chExt cx="6820636" cy="2866220"/>
            </a:xfrm>
          </p:grpSpPr>
          <p:sp>
            <p:nvSpPr>
              <p:cNvPr id="9" name="AutoShape 3"/>
              <p:cNvSpPr>
                <a:spLocks noChangeArrowheads="1"/>
              </p:cNvSpPr>
              <p:nvPr/>
            </p:nvSpPr>
            <p:spPr bwMode="ltGray">
              <a:xfrm rot="5400000">
                <a:off x="-1441266" y="3116726"/>
                <a:ext cx="2772000" cy="3454104"/>
              </a:xfrm>
              <a:custGeom>
                <a:avLst/>
                <a:gdLst>
                  <a:gd name="G0" fmla="+- 10478 0 0"/>
                  <a:gd name="G1" fmla="+- -11739500 0 0"/>
                  <a:gd name="G2" fmla="+- 0 0 -11739500"/>
                  <a:gd name="T0" fmla="*/ 0 256 1"/>
                  <a:gd name="T1" fmla="*/ 180 256 1"/>
                  <a:gd name="G3" fmla="+- -11739500 T0 T1"/>
                  <a:gd name="T2" fmla="*/ 0 256 1"/>
                  <a:gd name="T3" fmla="*/ 90 256 1"/>
                  <a:gd name="G4" fmla="+- -11739500 T2 T3"/>
                  <a:gd name="G5" fmla="*/ G4 2 1"/>
                  <a:gd name="T4" fmla="*/ 90 256 1"/>
                  <a:gd name="T5" fmla="*/ 0 256 1"/>
                  <a:gd name="G6" fmla="+- -11739500 T4 T5"/>
                  <a:gd name="G7" fmla="*/ G6 2 1"/>
                  <a:gd name="G8" fmla="abs -1173950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10478"/>
                  <a:gd name="G18" fmla="*/ 10478 1 2"/>
                  <a:gd name="G19" fmla="+- G18 5400 0"/>
                  <a:gd name="G20" fmla="cos G19 -11739500"/>
                  <a:gd name="G21" fmla="sin G19 -11739500"/>
                  <a:gd name="G22" fmla="+- G20 10800 0"/>
                  <a:gd name="G23" fmla="+- G21 10800 0"/>
                  <a:gd name="G24" fmla="+- 10800 0 G20"/>
                  <a:gd name="G25" fmla="+- 10478 10800 0"/>
                  <a:gd name="G26" fmla="?: G9 G17 G25"/>
                  <a:gd name="G27" fmla="?: G9 0 21600"/>
                  <a:gd name="G28" fmla="cos 10800 -11739500"/>
                  <a:gd name="G29" fmla="sin 10800 -11739500"/>
                  <a:gd name="G30" fmla="sin 10478 -1173950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-11739500 G34 0"/>
                  <a:gd name="G36" fmla="?: G6 G35 G31"/>
                  <a:gd name="G37" fmla="+- 21600 0 G36"/>
                  <a:gd name="G38" fmla="?: G4 0 G33"/>
                  <a:gd name="G39" fmla="?: -1173950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2 w 21600"/>
                  <a:gd name="T15" fmla="*/ 10638 h 21600"/>
                  <a:gd name="T16" fmla="*/ 10800 w 21600"/>
                  <a:gd name="T17" fmla="*/ 322 h 21600"/>
                  <a:gd name="T18" fmla="*/ 21438 w 21600"/>
                  <a:gd name="T19" fmla="*/ 10638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23" y="10641"/>
                    </a:moveTo>
                    <a:cubicBezTo>
                      <a:pt x="410" y="4916"/>
                      <a:pt x="5075" y="321"/>
                      <a:pt x="10800" y="322"/>
                    </a:cubicBezTo>
                    <a:cubicBezTo>
                      <a:pt x="16524" y="322"/>
                      <a:pt x="21189" y="4916"/>
                      <a:pt x="21276" y="10641"/>
                    </a:cubicBezTo>
                    <a:lnTo>
                      <a:pt x="21598" y="10636"/>
                    </a:lnTo>
                    <a:cubicBezTo>
                      <a:pt x="21509" y="4736"/>
                      <a:pt x="16700" y="-1"/>
                      <a:pt x="10799" y="0"/>
                    </a:cubicBezTo>
                    <a:cubicBezTo>
                      <a:pt x="4899" y="0"/>
                      <a:pt x="90" y="4736"/>
                      <a:pt x="1" y="10636"/>
                    </a:cubicBez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" name="AutoShape 5"/>
              <p:cNvSpPr>
                <a:spLocks noChangeArrowheads="1"/>
              </p:cNvSpPr>
              <p:nvPr/>
            </p:nvSpPr>
            <p:spPr bwMode="gray">
              <a:xfrm>
                <a:off x="1077125" y="5626844"/>
                <a:ext cx="3741612" cy="508000"/>
              </a:xfrm>
              <a:prstGeom prst="roundRect">
                <a:avLst>
                  <a:gd name="adj" fmla="val 50000"/>
                </a:avLst>
              </a:prstGeom>
              <a:noFill/>
              <a:ln w="12700" algn="ctr">
                <a:noFill/>
                <a:prstDash val="dash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ru-RU" sz="2400" b="1" dirty="0" smtClean="0">
                    <a:solidFill>
                      <a:schemeClr val="accent2">
                        <a:lumMod val="75000"/>
                      </a:schemeClr>
                    </a:solidFill>
                    <a:latin typeface="Arial Narrow" panose="020B0606020202030204" pitchFamily="34" charset="0"/>
                  </a:rPr>
                  <a:t>      </a:t>
                </a:r>
                <a:r>
                  <a:rPr lang="ru-RU" sz="2400" b="1" dirty="0" smtClean="0">
                    <a:solidFill>
                      <a:schemeClr val="accent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7</a:t>
                </a:r>
                <a:r>
                  <a:rPr lang="ru-RU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,5% </a:t>
                </a:r>
                <a:r>
                  <a:rPr lang="ru-RU" sz="1800" b="1" dirty="0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деревина та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вироби</a:t>
                </a:r>
                <a:r>
                  <a:rPr lang="ru-RU" sz="1800" b="1" dirty="0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 з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неї</a:t>
                </a:r>
                <a:endParaRPr lang="en-US" sz="1800" b="1" dirty="0">
                  <a:solidFill>
                    <a:schemeClr val="tx2">
                      <a:lumMod val="50000"/>
                    </a:schemeClr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gray">
              <a:xfrm>
                <a:off x="1438356" y="4937537"/>
                <a:ext cx="2958657" cy="508000"/>
              </a:xfrm>
              <a:prstGeom prst="roundRect">
                <a:avLst>
                  <a:gd name="adj" fmla="val 50000"/>
                </a:avLst>
              </a:prstGeom>
              <a:noFill/>
              <a:ln w="12700" algn="ctr">
                <a:noFill/>
                <a:prstDash val="dash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ru-RU" sz="2400" b="1" dirty="0" smtClean="0">
                    <a:solidFill>
                      <a:srgbClr val="B2531E"/>
                    </a:solidFill>
                    <a:latin typeface="Arial Narrow" panose="020B0606020202030204" pitchFamily="34" charset="0"/>
                  </a:rPr>
                  <a:t>       </a:t>
                </a:r>
                <a:r>
                  <a:rPr lang="uk-UA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9,1%</a:t>
                </a:r>
                <a:r>
                  <a:rPr lang="ru-RU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папір</a:t>
                </a:r>
                <a:r>
                  <a:rPr lang="ru-RU" sz="1800" b="1" dirty="0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 та картон</a:t>
                </a:r>
                <a:endParaRPr lang="en-US" sz="1800" b="1" dirty="0">
                  <a:solidFill>
                    <a:schemeClr val="tx2">
                      <a:lumMod val="50000"/>
                    </a:schemeClr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12" name="AutoShape 7"/>
              <p:cNvSpPr>
                <a:spLocks noChangeArrowheads="1"/>
              </p:cNvSpPr>
              <p:nvPr/>
            </p:nvSpPr>
            <p:spPr bwMode="gray">
              <a:xfrm>
                <a:off x="1398383" y="4116339"/>
                <a:ext cx="3639935" cy="508000"/>
              </a:xfrm>
              <a:prstGeom prst="roundRect">
                <a:avLst>
                  <a:gd name="adj" fmla="val 50000"/>
                </a:avLst>
              </a:prstGeom>
              <a:noFill/>
              <a:ln w="12700" algn="ctr">
                <a:noFill/>
                <a:prstDash val="dash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ru-RU" sz="1800" b="1" dirty="0" smtClean="0">
                    <a:solidFill>
                      <a:schemeClr val="accent2">
                        <a:lumMod val="75000"/>
                      </a:schemeClr>
                    </a:solidFill>
                  </a:rPr>
                  <a:t>        </a:t>
                </a:r>
                <a:r>
                  <a:rPr lang="uk-UA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10,7</a:t>
                </a:r>
                <a:r>
                  <a:rPr lang="en-US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%</a:t>
                </a:r>
                <a:r>
                  <a:rPr lang="en-US" sz="2400" b="1" dirty="0" smtClean="0">
                    <a:solidFill>
                      <a:schemeClr val="accent2">
                        <a:lumMod val="75000"/>
                      </a:schemeClr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готові</a:t>
                </a:r>
                <a:r>
                  <a:rPr lang="ru-RU" sz="1800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харчові</a:t>
                </a:r>
                <a:r>
                  <a:rPr lang="ru-RU" sz="1800" b="1" dirty="0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продукти</a:t>
                </a:r>
                <a:endParaRPr lang="en-US" sz="1800" b="1" dirty="0">
                  <a:solidFill>
                    <a:schemeClr val="tx2">
                      <a:lumMod val="50000"/>
                    </a:schemeClr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13" name="AutoShape 8"/>
              <p:cNvSpPr>
                <a:spLocks noChangeArrowheads="1"/>
              </p:cNvSpPr>
              <p:nvPr/>
            </p:nvSpPr>
            <p:spPr bwMode="gray">
              <a:xfrm>
                <a:off x="976855" y="3434027"/>
                <a:ext cx="2972222" cy="471061"/>
              </a:xfrm>
              <a:prstGeom prst="roundRect">
                <a:avLst>
                  <a:gd name="adj" fmla="val 50000"/>
                </a:avLst>
              </a:prstGeom>
              <a:noFill/>
              <a:ln w="12700" algn="ctr">
                <a:noFill/>
                <a:prstDash val="dash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ru-RU" sz="1800" b="1" dirty="0" smtClean="0">
                    <a:solidFill>
                      <a:schemeClr val="accent2">
                        <a:lumMod val="75000"/>
                      </a:schemeClr>
                    </a:solidFill>
                  </a:rPr>
                  <a:t>       </a:t>
                </a:r>
                <a:r>
                  <a:rPr lang="en-US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4</a:t>
                </a:r>
                <a:r>
                  <a:rPr lang="uk-UA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2,6</a:t>
                </a:r>
                <a:r>
                  <a:rPr lang="en-US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%</a:t>
                </a:r>
                <a:r>
                  <a:rPr lang="en-US" b="1" dirty="0" smtClean="0">
                    <a:solidFill>
                      <a:srgbClr val="B2531E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зернові</a:t>
                </a:r>
                <a:r>
                  <a:rPr lang="ru-RU" sz="1800" b="1" dirty="0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ru-RU" sz="1800" b="1" dirty="0" err="1" smtClean="0">
                    <a:solidFill>
                      <a:schemeClr val="tx2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культури</a:t>
                </a:r>
                <a:endParaRPr lang="en-US" sz="1800" b="1" dirty="0">
                  <a:solidFill>
                    <a:schemeClr val="tx2">
                      <a:lumMod val="50000"/>
                    </a:schemeClr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25399" y="4665061"/>
                <a:ext cx="1160894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912813"/>
                <a:r>
                  <a:rPr lang="ru-RU" sz="16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itchFamily="34" charset="0"/>
                  </a:rPr>
                  <a:t>СТРУКТУРА</a:t>
                </a:r>
                <a:endParaRPr lang="ru-RU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endParaRPr>
              </a:p>
              <a:p>
                <a:pPr algn="r" defTabSz="912813"/>
                <a:r>
                  <a:rPr lang="ru-RU" sz="16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itchFamily="34" charset="0"/>
                  </a:rPr>
                  <a:t>ЕКСПОРТУ</a:t>
                </a:r>
              </a:p>
            </p:txBody>
          </p:sp>
          <p:grpSp>
            <p:nvGrpSpPr>
              <p:cNvPr id="55" name="Группа 54"/>
              <p:cNvGrpSpPr/>
              <p:nvPr/>
            </p:nvGrpSpPr>
            <p:grpSpPr>
              <a:xfrm>
                <a:off x="786383" y="3363558"/>
                <a:ext cx="612000" cy="612000"/>
                <a:chOff x="786383" y="3711894"/>
                <a:chExt cx="612000" cy="612000"/>
              </a:xfrm>
            </p:grpSpPr>
            <p:sp>
              <p:nvSpPr>
                <p:cNvPr id="18" name="Овал 17"/>
                <p:cNvSpPr/>
                <p:nvPr/>
              </p:nvSpPr>
              <p:spPr>
                <a:xfrm>
                  <a:off x="786383" y="3711894"/>
                  <a:ext cx="612000" cy="612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softEdge rad="12700"/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32" name="Picture 3" descr="D:\Downloads\cereal (2)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0387" y="3722592"/>
                  <a:ext cx="511200" cy="5112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6" name="Группа 35"/>
              <p:cNvGrpSpPr/>
              <p:nvPr/>
            </p:nvGrpSpPr>
            <p:grpSpPr>
              <a:xfrm>
                <a:off x="1269995" y="4072877"/>
                <a:ext cx="612000" cy="612000"/>
                <a:chOff x="1269995" y="4392185"/>
                <a:chExt cx="612000" cy="612000"/>
              </a:xfrm>
            </p:grpSpPr>
            <p:sp>
              <p:nvSpPr>
                <p:cNvPr id="15" name="Овал 14"/>
                <p:cNvSpPr/>
                <p:nvPr/>
              </p:nvSpPr>
              <p:spPr>
                <a:xfrm>
                  <a:off x="1269995" y="4392185"/>
                  <a:ext cx="612000" cy="612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softEdge rad="12700"/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33" name="Picture 2"/>
                <p:cNvPicPr>
                  <a:picLocks noChangeAspect="1" noChangeArrowheads="1"/>
                </p:cNvPicPr>
                <p:nvPr/>
              </p:nvPicPr>
              <p:blipFill>
                <a:blip r:embed="rId7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duotone>
                    <a:prstClr val="black"/>
                    <a:schemeClr val="accent1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54082" y="4493703"/>
                  <a:ext cx="468000" cy="420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37" name="Группа 36"/>
              <p:cNvGrpSpPr/>
              <p:nvPr/>
            </p:nvGrpSpPr>
            <p:grpSpPr>
              <a:xfrm>
                <a:off x="1383680" y="4885780"/>
                <a:ext cx="612000" cy="612000"/>
                <a:chOff x="1282082" y="5074462"/>
                <a:chExt cx="612000" cy="612000"/>
              </a:xfrm>
            </p:grpSpPr>
            <p:sp>
              <p:nvSpPr>
                <p:cNvPr id="16" name="Овал 15"/>
                <p:cNvSpPr/>
                <p:nvPr/>
              </p:nvSpPr>
              <p:spPr>
                <a:xfrm>
                  <a:off x="1282082" y="5074462"/>
                  <a:ext cx="612000" cy="612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softEdge rad="12700"/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34" name="Picture 4" descr="D:\Downloads\wallpaper.png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08082" y="5219299"/>
                  <a:ext cx="360000" cy="3600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38" name="Группа 37"/>
              <p:cNvGrpSpPr/>
              <p:nvPr/>
            </p:nvGrpSpPr>
            <p:grpSpPr>
              <a:xfrm>
                <a:off x="945696" y="5565616"/>
                <a:ext cx="612000" cy="612000"/>
                <a:chOff x="669930" y="5754298"/>
                <a:chExt cx="612000" cy="612000"/>
              </a:xfrm>
            </p:grpSpPr>
            <p:sp>
              <p:nvSpPr>
                <p:cNvPr id="17" name="Овал 16"/>
                <p:cNvSpPr/>
                <p:nvPr/>
              </p:nvSpPr>
              <p:spPr>
                <a:xfrm>
                  <a:off x="669930" y="5754298"/>
                  <a:ext cx="612000" cy="612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softEdge rad="12700"/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35" name="Picture 2" descr="D:\Downloads\log.png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duotone>
                    <a:prstClr val="black"/>
                    <a:schemeClr val="tx2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56215" y="5848489"/>
                  <a:ext cx="468000" cy="4680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grpSp>
          <p:nvGrpSpPr>
            <p:cNvPr id="44" name="Группа 43"/>
            <p:cNvGrpSpPr/>
            <p:nvPr/>
          </p:nvGrpSpPr>
          <p:grpSpPr>
            <a:xfrm>
              <a:off x="-1606028" y="665856"/>
              <a:ext cx="6520933" cy="2828328"/>
              <a:chOff x="-1606028" y="883566"/>
              <a:chExt cx="6520933" cy="2828328"/>
            </a:xfrm>
          </p:grpSpPr>
          <p:sp>
            <p:nvSpPr>
              <p:cNvPr id="3" name="AutoShape 8"/>
              <p:cNvSpPr>
                <a:spLocks noChangeArrowheads="1"/>
              </p:cNvSpPr>
              <p:nvPr/>
            </p:nvSpPr>
            <p:spPr bwMode="gray">
              <a:xfrm>
                <a:off x="1148835" y="1782690"/>
                <a:ext cx="3766070" cy="471061"/>
              </a:xfrm>
              <a:prstGeom prst="roundRect">
                <a:avLst>
                  <a:gd name="adj" fmla="val 50000"/>
                </a:avLst>
              </a:prstGeom>
              <a:noFill/>
              <a:ln w="12700" algn="ctr">
                <a:noFill/>
                <a:prstDash val="dash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ru-RU" sz="1800" b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rial Narrow" panose="020B0606020202030204" pitchFamily="34" charset="0"/>
                  </a:rPr>
                  <a:t>            </a:t>
                </a:r>
                <a:r>
                  <a:rPr lang="ru-RU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5,8% </a:t>
                </a:r>
                <a:r>
                  <a:rPr lang="ru-RU" sz="1800" b="1" dirty="0" smtClean="0">
                    <a:solidFill>
                      <a:srgbClr val="1D4557"/>
                    </a:solidFill>
                    <a:latin typeface="Arial Narrow" panose="020B0606020202030204" pitchFamily="34" charset="0"/>
                  </a:rPr>
                  <a:t>РЕСПУБЛІКА БІЛОРУСЬ</a:t>
                </a:r>
                <a:endParaRPr lang="en-US" sz="1800" b="1" dirty="0">
                  <a:solidFill>
                    <a:srgbClr val="1D4557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5" name="AutoShape 8"/>
              <p:cNvSpPr>
                <a:spLocks noChangeArrowheads="1"/>
              </p:cNvSpPr>
              <p:nvPr/>
            </p:nvSpPr>
            <p:spPr bwMode="gray">
              <a:xfrm>
                <a:off x="627368" y="925380"/>
                <a:ext cx="2648487" cy="471061"/>
              </a:xfrm>
              <a:prstGeom prst="roundRect">
                <a:avLst>
                  <a:gd name="adj" fmla="val 50000"/>
                </a:avLst>
              </a:prstGeom>
              <a:noFill/>
              <a:ln w="12700" algn="ctr">
                <a:noFill/>
                <a:prstDash val="dash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ru-RU" sz="1800" b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rial Narrow" panose="020B0606020202030204" pitchFamily="34" charset="0"/>
                  </a:rPr>
                  <a:t>           </a:t>
                </a:r>
                <a:r>
                  <a:rPr lang="ru-RU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40,4%</a:t>
                </a:r>
                <a:r>
                  <a:rPr lang="ru-RU" sz="1800" b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ru-RU" sz="1800" b="1" dirty="0" smtClean="0">
                    <a:solidFill>
                      <a:srgbClr val="1D4557"/>
                    </a:solidFill>
                    <a:latin typeface="Arial Narrow" panose="020B0606020202030204" pitchFamily="34" charset="0"/>
                  </a:rPr>
                  <a:t>КРАЇНИ ЄС</a:t>
                </a:r>
                <a:endParaRPr lang="en-US" sz="1800" b="1" dirty="0">
                  <a:solidFill>
                    <a:srgbClr val="1D4557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7" name="AutoShape 8"/>
              <p:cNvSpPr>
                <a:spLocks noChangeArrowheads="1"/>
              </p:cNvSpPr>
              <p:nvPr/>
            </p:nvSpPr>
            <p:spPr bwMode="gray">
              <a:xfrm>
                <a:off x="1359064" y="2692572"/>
                <a:ext cx="2037924" cy="471061"/>
              </a:xfrm>
              <a:prstGeom prst="roundRect">
                <a:avLst>
                  <a:gd name="adj" fmla="val 50000"/>
                </a:avLst>
              </a:prstGeom>
              <a:noFill/>
              <a:ln w="12700" algn="ctr">
                <a:noFill/>
                <a:prstDash val="dash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0" hangingPunct="0"/>
                <a:r>
                  <a:rPr lang="ru-RU" sz="2400" b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   4,9% </a:t>
                </a:r>
                <a:r>
                  <a:rPr lang="ru-RU" sz="1800" b="1" dirty="0" smtClean="0">
                    <a:solidFill>
                      <a:srgbClr val="1D4557"/>
                    </a:solidFill>
                    <a:latin typeface="Arial Narrow" panose="020B0606020202030204" pitchFamily="34" charset="0"/>
                  </a:rPr>
                  <a:t>ЄГИПЕТ</a:t>
                </a:r>
                <a:endParaRPr lang="en-US" sz="1800" b="1" dirty="0">
                  <a:solidFill>
                    <a:srgbClr val="1D4557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14" name="Text Box 44"/>
              <p:cNvSpPr txBox="1">
                <a:spLocks noChangeArrowheads="1"/>
              </p:cNvSpPr>
              <p:nvPr/>
            </p:nvSpPr>
            <p:spPr bwMode="black">
              <a:xfrm>
                <a:off x="-365375" y="1893078"/>
                <a:ext cx="1514210" cy="83099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r"/>
                <a:r>
                  <a:rPr lang="ru-RU" sz="16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itchFamily="34" charset="0"/>
                  </a:rPr>
                  <a:t>ОСНОВНІ ПАРТНЕРИ </a:t>
                </a:r>
              </a:p>
              <a:p>
                <a:pPr algn="r"/>
                <a:r>
                  <a:rPr lang="ru-RU" sz="16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itchFamily="34" charset="0"/>
                  </a:rPr>
                  <a:t>В ЕКСПОРТІ</a:t>
                </a:r>
                <a:endParaRPr lang="uk-UA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endParaRPr>
              </a:p>
            </p:txBody>
          </p:sp>
          <p:sp>
            <p:nvSpPr>
              <p:cNvPr id="19" name="AutoShape 3"/>
              <p:cNvSpPr>
                <a:spLocks noChangeArrowheads="1"/>
              </p:cNvSpPr>
              <p:nvPr/>
            </p:nvSpPr>
            <p:spPr bwMode="ltGray">
              <a:xfrm rot="5400000">
                <a:off x="-1390028" y="723894"/>
                <a:ext cx="2772000" cy="3204000"/>
              </a:xfrm>
              <a:custGeom>
                <a:avLst/>
                <a:gdLst>
                  <a:gd name="G0" fmla="+- 10478 0 0"/>
                  <a:gd name="G1" fmla="+- -11739500 0 0"/>
                  <a:gd name="G2" fmla="+- 0 0 -11739500"/>
                  <a:gd name="T0" fmla="*/ 0 256 1"/>
                  <a:gd name="T1" fmla="*/ 180 256 1"/>
                  <a:gd name="G3" fmla="+- -11739500 T0 T1"/>
                  <a:gd name="T2" fmla="*/ 0 256 1"/>
                  <a:gd name="T3" fmla="*/ 90 256 1"/>
                  <a:gd name="G4" fmla="+- -11739500 T2 T3"/>
                  <a:gd name="G5" fmla="*/ G4 2 1"/>
                  <a:gd name="T4" fmla="*/ 90 256 1"/>
                  <a:gd name="T5" fmla="*/ 0 256 1"/>
                  <a:gd name="G6" fmla="+- -11739500 T4 T5"/>
                  <a:gd name="G7" fmla="*/ G6 2 1"/>
                  <a:gd name="G8" fmla="abs -1173950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10478"/>
                  <a:gd name="G18" fmla="*/ 10478 1 2"/>
                  <a:gd name="G19" fmla="+- G18 5400 0"/>
                  <a:gd name="G20" fmla="cos G19 -11739500"/>
                  <a:gd name="G21" fmla="sin G19 -11739500"/>
                  <a:gd name="G22" fmla="+- G20 10800 0"/>
                  <a:gd name="G23" fmla="+- G21 10800 0"/>
                  <a:gd name="G24" fmla="+- 10800 0 G20"/>
                  <a:gd name="G25" fmla="+- 10478 10800 0"/>
                  <a:gd name="G26" fmla="?: G9 G17 G25"/>
                  <a:gd name="G27" fmla="?: G9 0 21600"/>
                  <a:gd name="G28" fmla="cos 10800 -11739500"/>
                  <a:gd name="G29" fmla="sin 10800 -11739500"/>
                  <a:gd name="G30" fmla="sin 10478 -1173950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-11739500 G34 0"/>
                  <a:gd name="G36" fmla="?: G6 G35 G31"/>
                  <a:gd name="G37" fmla="+- 21600 0 G36"/>
                  <a:gd name="G38" fmla="?: G4 0 G33"/>
                  <a:gd name="G39" fmla="?: -1173950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62 w 21600"/>
                  <a:gd name="T15" fmla="*/ 10638 h 21600"/>
                  <a:gd name="T16" fmla="*/ 10800 w 21600"/>
                  <a:gd name="T17" fmla="*/ 322 h 21600"/>
                  <a:gd name="T18" fmla="*/ 21438 w 21600"/>
                  <a:gd name="T19" fmla="*/ 10638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323" y="10641"/>
                    </a:moveTo>
                    <a:cubicBezTo>
                      <a:pt x="410" y="4916"/>
                      <a:pt x="5075" y="321"/>
                      <a:pt x="10800" y="322"/>
                    </a:cubicBezTo>
                    <a:cubicBezTo>
                      <a:pt x="16524" y="322"/>
                      <a:pt x="21189" y="4916"/>
                      <a:pt x="21276" y="10641"/>
                    </a:cubicBezTo>
                    <a:lnTo>
                      <a:pt x="21598" y="10636"/>
                    </a:lnTo>
                    <a:cubicBezTo>
                      <a:pt x="21509" y="4736"/>
                      <a:pt x="16700" y="-1"/>
                      <a:pt x="10799" y="0"/>
                    </a:cubicBezTo>
                    <a:cubicBezTo>
                      <a:pt x="4899" y="0"/>
                      <a:pt x="90" y="4736"/>
                      <a:pt x="1" y="10636"/>
                    </a:cubicBez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 w="349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54" name="Группа 53"/>
              <p:cNvGrpSpPr/>
              <p:nvPr/>
            </p:nvGrpSpPr>
            <p:grpSpPr>
              <a:xfrm>
                <a:off x="1059786" y="2592402"/>
                <a:ext cx="612000" cy="627301"/>
                <a:chOff x="948915" y="2810362"/>
                <a:chExt cx="612000" cy="627301"/>
              </a:xfrm>
            </p:grpSpPr>
            <p:sp>
              <p:nvSpPr>
                <p:cNvPr id="2" name="Овал 1"/>
                <p:cNvSpPr/>
                <p:nvPr/>
              </p:nvSpPr>
              <p:spPr>
                <a:xfrm>
                  <a:off x="948915" y="2810362"/>
                  <a:ext cx="612000" cy="612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softEdge rad="12700"/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31" name="Picture 92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53616" y="2854463"/>
                  <a:ext cx="583200" cy="583200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dist="35921" dir="2700000" algn="ctr" rotWithShape="0">
                    <a:schemeClr val="bg2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52" name="Группа 51"/>
              <p:cNvGrpSpPr/>
              <p:nvPr/>
            </p:nvGrpSpPr>
            <p:grpSpPr>
              <a:xfrm>
                <a:off x="1196816" y="1698164"/>
                <a:ext cx="612000" cy="612000"/>
                <a:chOff x="1210082" y="1962295"/>
                <a:chExt cx="612000" cy="612000"/>
              </a:xfrm>
            </p:grpSpPr>
            <p:sp>
              <p:nvSpPr>
                <p:cNvPr id="4" name="Овал 3"/>
                <p:cNvSpPr/>
                <p:nvPr/>
              </p:nvSpPr>
              <p:spPr>
                <a:xfrm>
                  <a:off x="1210082" y="1962295"/>
                  <a:ext cx="612000" cy="612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softEdge rad="12700"/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30" name="Picture 124"/>
                <p:cNvPicPr>
                  <a:picLocks noChangeAspect="1" noChangeArrowheads="1"/>
                </p:cNvPicPr>
                <p:nvPr/>
              </p:nvPicPr>
              <p:blipFill>
                <a:blip r:embed="rId11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29744" y="1990752"/>
                  <a:ext cx="583200" cy="583200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dist="35921" dir="2700000" algn="ctr" rotWithShape="0">
                    <a:schemeClr val="bg2"/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53" name="Группа 52"/>
              <p:cNvGrpSpPr/>
              <p:nvPr/>
            </p:nvGrpSpPr>
            <p:grpSpPr>
              <a:xfrm>
                <a:off x="568088" y="883566"/>
                <a:ext cx="778241" cy="612000"/>
                <a:chOff x="568088" y="883566"/>
                <a:chExt cx="778241" cy="612000"/>
              </a:xfrm>
            </p:grpSpPr>
            <p:sp>
              <p:nvSpPr>
                <p:cNvPr id="6" name="Овал 5"/>
                <p:cNvSpPr/>
                <p:nvPr/>
              </p:nvSpPr>
              <p:spPr>
                <a:xfrm>
                  <a:off x="646932" y="883566"/>
                  <a:ext cx="612000" cy="612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softEdge rad="12700"/>
                </a:effectLst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29" name="Picture 2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8088" y="897725"/>
                  <a:ext cx="778241" cy="58368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274267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30" y="1947458"/>
            <a:ext cx="4242318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Группа 18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8586" y="13348"/>
            <a:ext cx="3990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МАЛИЙ І СЕРЕДНІЙ БІЗНЕС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26059" y="3040082"/>
            <a:ext cx="4029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КІЛЬКІСТЬ СУБ’ЄКТІВ ПІДПРИЄМНИЦТВА, </a:t>
            </a:r>
            <a:br>
              <a:rPr lang="ru-RU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ru-RU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ВЗЯТИХ НА ОБЛІК, І ПРИПИНЕНИХ, од.</a:t>
            </a:r>
            <a:endParaRPr lang="ru-RU" sz="16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141188" y="4349900"/>
            <a:ext cx="4733374" cy="1955211"/>
            <a:chOff x="-2844" y="2730143"/>
            <a:chExt cx="4733374" cy="1955211"/>
          </a:xfrm>
        </p:grpSpPr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844" y="3107573"/>
              <a:ext cx="1870988" cy="90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Овал 32"/>
            <p:cNvSpPr/>
            <p:nvPr/>
          </p:nvSpPr>
          <p:spPr>
            <a:xfrm rot="20215228">
              <a:off x="1442252" y="2730143"/>
              <a:ext cx="3240000" cy="1800000"/>
            </a:xfrm>
            <a:prstGeom prst="ellipse">
              <a:avLst/>
            </a:prstGeom>
            <a:solidFill>
              <a:srgbClr val="CCFFCC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1388879" y="3284971"/>
              <a:ext cx="3341651" cy="14003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uk-UA" sz="1700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Спільно з ДО «Регіональний фонд підтримки підприємництва</a:t>
              </a:r>
              <a:r>
                <a:rPr lang="uk-UA" sz="17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» проведено </a:t>
              </a:r>
              <a:r>
                <a:rPr lang="uk-UA" sz="1700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21 тематичний  семінар, 4 Дні юридичної допомоги, цикл </a:t>
              </a:r>
              <a:r>
                <a:rPr lang="uk-UA" sz="17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телерадіопередач  </a:t>
              </a:r>
              <a:r>
                <a:rPr lang="uk-UA" sz="1700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«Власна справа»</a:t>
              </a: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4589157" y="518555"/>
            <a:ext cx="4467207" cy="1289028"/>
            <a:chOff x="4632699" y="445985"/>
            <a:chExt cx="4467207" cy="128902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4632699" y="445985"/>
              <a:ext cx="2648144" cy="8771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uk-UA" sz="1700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Проведено другий Всеукраїнський Бізнес-фест </a:t>
              </a:r>
              <a:r>
                <a:rPr lang="uk-UA" sz="17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«Разом до успіху»</a:t>
              </a:r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7299906" y="475013"/>
              <a:ext cx="1800000" cy="1260000"/>
            </a:xfrm>
            <a:prstGeom prst="round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4589157" y="1723784"/>
            <a:ext cx="4573257" cy="1080000"/>
            <a:chOff x="5206379" y="1825382"/>
            <a:chExt cx="4573257" cy="1080000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6323252" y="1982052"/>
              <a:ext cx="345638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Співпраця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у </a:t>
              </a:r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проведенні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щорічного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обласного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ярмарку «</a:t>
              </a:r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Що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може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жінка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» з 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ГО «</a:t>
              </a:r>
              <a:r>
                <a:rPr lang="ru-RU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Спілка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 </a:t>
              </a:r>
              <a:r>
                <a:rPr lang="ru-RU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жінок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 </a:t>
              </a:r>
              <a:r>
                <a:rPr lang="ru-RU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Чернігівщини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Times New Roman" pitchFamily="18" charset="0"/>
                </a:rPr>
                <a:t>»</a:t>
              </a:r>
              <a:endPara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5206379" y="1825382"/>
              <a:ext cx="1080000" cy="1080000"/>
            </a:xfrm>
            <a:prstGeom prst="round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41188" y="558747"/>
            <a:ext cx="4089414" cy="1800000"/>
            <a:chOff x="159625" y="3126024"/>
            <a:chExt cx="4089414" cy="1800000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59625" y="3396024"/>
              <a:ext cx="1800000" cy="1260000"/>
            </a:xfrm>
            <a:prstGeom prst="roundRect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2089039" y="3126024"/>
              <a:ext cx="2160000" cy="1800000"/>
            </a:xfrm>
            <a:prstGeom prst="roundRect">
              <a:avLst/>
            </a:prstGeom>
            <a:noFill/>
            <a:ln cmpd="dbl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Пілотна</a:t>
              </a:r>
              <a:r>
                <a:rPr lang="ru-RU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область </a:t>
              </a:r>
              <a:r>
                <a:rPr lang="ru-RU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щодо</a:t>
              </a:r>
              <a:r>
                <a:rPr lang="ru-RU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впровадження</a:t>
              </a:r>
              <a:r>
                <a:rPr lang="ru-RU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політики</a:t>
              </a:r>
              <a:r>
                <a:rPr lang="ru-RU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розвитку</a:t>
              </a:r>
              <a:r>
                <a:rPr lang="ru-RU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МСП в рамках </a:t>
              </a:r>
              <a:r>
                <a:rPr lang="ru-RU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співпраці</a:t>
              </a:r>
              <a:r>
                <a:rPr lang="ru-RU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/>
              </a:r>
              <a:br>
                <a:rPr lang="ru-RU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ru-RU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з </a:t>
              </a:r>
              <a:r>
                <a:rPr lang="ru-RU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проектом FORBIZ</a:t>
              </a:r>
            </a:p>
          </p:txBody>
        </p:sp>
      </p:grpSp>
      <p:graphicFrame>
        <p:nvGraphicFramePr>
          <p:cNvPr id="26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5296831"/>
              </p:ext>
            </p:extLst>
          </p:nvPr>
        </p:nvGraphicFramePr>
        <p:xfrm>
          <a:off x="5026059" y="3571875"/>
          <a:ext cx="4257767" cy="3286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411826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8586" y="13348"/>
            <a:ext cx="3990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АДМІНІСТРАТИВНІ ПОСЛУГИ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86" y="4310420"/>
            <a:ext cx="352839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30 ЦНАПів, </a:t>
            </a:r>
            <a:b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 т.ч. 10 з них в ОТГ:</a:t>
            </a:r>
          </a:p>
          <a:p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Парафіївській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Кіптівській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Остерській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Коропській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Макіївській, </a:t>
            </a:r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Бобровицькій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Варвинській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Козелецькій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Куликівській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17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Срібнянській</a:t>
            </a:r>
            <a:r>
              <a:rPr lang="uk-UA" sz="1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. </a:t>
            </a:r>
            <a:endParaRPr lang="uk-UA" sz="17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0371" y="680103"/>
            <a:ext cx="38843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Надано адміністративних послуг, </a:t>
            </a:r>
            <a:r>
              <a:rPr lang="uk-UA" sz="2000" i="1" dirty="0" smtClean="0">
                <a:latin typeface="Arial Narrow" panose="020B0606020202030204" pitchFamily="34" charset="0"/>
              </a:rPr>
              <a:t>тис.</a:t>
            </a:r>
            <a:endParaRPr lang="uk-UA" sz="2000" i="1" dirty="0"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355977" y="1038869"/>
            <a:ext cx="47511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Співпрацюють </a:t>
            </a:r>
            <a:b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з Програмою U-LEAD у 1 раунді ОТГ:</a:t>
            </a:r>
          </a:p>
          <a:p>
            <a:pPr algn="r"/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Вертіївська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Бобровицька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Куликівська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.</a:t>
            </a:r>
          </a:p>
          <a:p>
            <a:pPr algn="r"/>
            <a: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у 2 раунді:</a:t>
            </a:r>
          </a:p>
          <a:p>
            <a:pPr algn="r"/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Батуринська, Городнянська,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Козелецька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Носівська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Сосницька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.</a:t>
            </a:r>
          </a:p>
          <a:p>
            <a:pPr algn="r"/>
            <a: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Кандидати-учасники 3 раунду:</a:t>
            </a:r>
          </a:p>
          <a:p>
            <a:pPr algn="r"/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Іванівська, Ічнянська, Ніжинська,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Остерська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Талалаївська</a:t>
            </a:r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uk-UA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Холминська</a:t>
            </a:r>
            <a:endParaRPr lang="uk-UA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3552349" y="4221088"/>
            <a:ext cx="5515339" cy="1980000"/>
            <a:chOff x="2411120" y="4502624"/>
            <a:chExt cx="5515339" cy="198000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2411120" y="4502624"/>
              <a:ext cx="2700000" cy="1980000"/>
            </a:xfrm>
            <a:prstGeom prst="round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5226459" y="4502624"/>
              <a:ext cx="2700000" cy="1980000"/>
            </a:xfrm>
            <a:prstGeom prst="roundRect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116655" y="1326434"/>
            <a:ext cx="4473844" cy="2796850"/>
            <a:chOff x="203739" y="789416"/>
            <a:chExt cx="4473844" cy="2796850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203739" y="1797599"/>
              <a:ext cx="1800000" cy="1440000"/>
              <a:chOff x="93363" y="2705955"/>
              <a:chExt cx="1690032" cy="1332000"/>
            </a:xfrm>
          </p:grpSpPr>
          <p:grpSp>
            <p:nvGrpSpPr>
              <p:cNvPr id="11" name="Группа 10"/>
              <p:cNvGrpSpPr/>
              <p:nvPr/>
            </p:nvGrpSpPr>
            <p:grpSpPr>
              <a:xfrm>
                <a:off x="93363" y="2705955"/>
                <a:ext cx="1690032" cy="1332000"/>
                <a:chOff x="2555776" y="2348880"/>
                <a:chExt cx="1690032" cy="1332000"/>
              </a:xfrm>
            </p:grpSpPr>
            <p:sp>
              <p:nvSpPr>
                <p:cNvPr id="13" name="Овал 12"/>
                <p:cNvSpPr/>
                <p:nvPr/>
              </p:nvSpPr>
              <p:spPr>
                <a:xfrm>
                  <a:off x="2555776" y="2348880"/>
                  <a:ext cx="1332000" cy="1332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 dirty="0"/>
                </a:p>
              </p:txBody>
            </p:sp>
            <p:sp>
              <p:nvSpPr>
                <p:cNvPr id="14" name="Равнобедренный треугольник 13"/>
                <p:cNvSpPr/>
                <p:nvPr/>
              </p:nvSpPr>
              <p:spPr>
                <a:xfrm rot="5400000">
                  <a:off x="3614256" y="2671360"/>
                  <a:ext cx="576064" cy="687041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 dirty="0"/>
                </a:p>
              </p:txBody>
            </p:sp>
          </p:grpSp>
          <p:sp>
            <p:nvSpPr>
              <p:cNvPr id="12" name="Овал 11"/>
              <p:cNvSpPr/>
              <p:nvPr/>
            </p:nvSpPr>
            <p:spPr>
              <a:xfrm>
                <a:off x="218476" y="2831955"/>
                <a:ext cx="1080000" cy="1080000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/>
              </a:p>
            </p:txBody>
          </p:sp>
        </p:grpSp>
        <p:grpSp>
          <p:nvGrpSpPr>
            <p:cNvPr id="28" name="Группа 27"/>
            <p:cNvGrpSpPr/>
            <p:nvPr/>
          </p:nvGrpSpPr>
          <p:grpSpPr>
            <a:xfrm>
              <a:off x="2517582" y="1286831"/>
              <a:ext cx="2160001" cy="1800000"/>
              <a:chOff x="93362" y="2705955"/>
              <a:chExt cx="1690033" cy="1332000"/>
            </a:xfrm>
          </p:grpSpPr>
          <p:grpSp>
            <p:nvGrpSpPr>
              <p:cNvPr id="29" name="Группа 28"/>
              <p:cNvGrpSpPr/>
              <p:nvPr/>
            </p:nvGrpSpPr>
            <p:grpSpPr>
              <a:xfrm>
                <a:off x="93362" y="2705955"/>
                <a:ext cx="1690033" cy="1332000"/>
                <a:chOff x="2555775" y="2348880"/>
                <a:chExt cx="1690033" cy="1332000"/>
              </a:xfrm>
            </p:grpSpPr>
            <p:sp>
              <p:nvSpPr>
                <p:cNvPr id="31" name="Овал 30"/>
                <p:cNvSpPr/>
                <p:nvPr/>
              </p:nvSpPr>
              <p:spPr>
                <a:xfrm>
                  <a:off x="2555775" y="2348880"/>
                  <a:ext cx="1408360" cy="1332000"/>
                </a:xfrm>
                <a:prstGeom prst="ellips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 dirty="0"/>
                </a:p>
              </p:txBody>
            </p:sp>
            <p:sp>
              <p:nvSpPr>
                <p:cNvPr id="32" name="Равнобедренный треугольник 31"/>
                <p:cNvSpPr/>
                <p:nvPr/>
              </p:nvSpPr>
              <p:spPr>
                <a:xfrm rot="5400000">
                  <a:off x="3614256" y="2671360"/>
                  <a:ext cx="576064" cy="687041"/>
                </a:xfrm>
                <a:prstGeom prst="triangle">
                  <a:avLst/>
                </a:prstGeom>
                <a:solidFill>
                  <a:srgbClr val="00A2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 dirty="0"/>
                </a:p>
              </p:txBody>
            </p:sp>
          </p:grpSp>
          <p:sp>
            <p:nvSpPr>
              <p:cNvPr id="30" name="Овал 29"/>
              <p:cNvSpPr/>
              <p:nvPr/>
            </p:nvSpPr>
            <p:spPr>
              <a:xfrm>
                <a:off x="229831" y="2842695"/>
                <a:ext cx="1126688" cy="1065600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/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470971" y="3247712"/>
              <a:ext cx="8823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600" i="1" dirty="0" smtClean="0">
                  <a:latin typeface="Arial Narrow" panose="020B0606020202030204" pitchFamily="34" charset="0"/>
                </a:rPr>
                <a:t>2017 р.</a:t>
              </a:r>
              <a:endParaRPr lang="ru-RU" sz="1600" i="1" dirty="0">
                <a:latin typeface="Arial Narrow" panose="020B060602020203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982005" y="3136491"/>
              <a:ext cx="8823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i="1" dirty="0" smtClean="0">
                  <a:latin typeface="Arial Narrow" panose="020B0606020202030204" pitchFamily="34" charset="0"/>
                </a:rPr>
                <a:t>2018 р.</a:t>
              </a:r>
              <a:endParaRPr lang="ru-RU" i="1" dirty="0">
                <a:latin typeface="Arial Narrow" panose="020B060602020203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58684" y="1325433"/>
              <a:ext cx="6778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400" b="1" dirty="0" smtClean="0">
                  <a:latin typeface="Arial Narrow" panose="020B0606020202030204" pitchFamily="34" charset="0"/>
                </a:rPr>
                <a:t>488</a:t>
              </a:r>
              <a:endParaRPr lang="ru-RU" sz="2400" b="1" dirty="0">
                <a:latin typeface="Arial Narrow" panose="020B060602020203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084232" y="789416"/>
              <a:ext cx="6778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 smtClean="0">
                  <a:latin typeface="Arial Narrow" panose="020B0606020202030204" pitchFamily="34" charset="0"/>
                </a:rPr>
                <a:t>637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cxnSp>
          <p:nvCxnSpPr>
            <p:cNvPr id="18" name="Прямая со стрелкой 17"/>
            <p:cNvCxnSpPr/>
            <p:nvPr/>
          </p:nvCxnSpPr>
          <p:spPr>
            <a:xfrm flipV="1">
              <a:off x="1550782" y="1286830"/>
              <a:ext cx="1260000" cy="540000"/>
            </a:xfrm>
            <a:prstGeom prst="straightConnector1">
              <a:avLst/>
            </a:prstGeom>
            <a:ln w="50800" cmpd="thickThin">
              <a:solidFill>
                <a:srgbClr val="339966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 rot="20336101">
              <a:off x="1423791" y="1152623"/>
              <a:ext cx="1260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0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+30,5  %</a:t>
              </a:r>
              <a:endPara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82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Группа 34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" y="370448"/>
            <a:ext cx="4765739" cy="48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634" y="6379"/>
            <a:ext cx="543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spc="-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ОБ</a:t>
            </a:r>
            <a:r>
              <a:rPr lang="en-US" sz="2400" b="1" spc="-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’</a:t>
            </a:r>
            <a:r>
              <a:rPr lang="uk-UA" sz="2400" b="1" spc="-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ЄДНАННЯ ТЕРИТОРІАЛЬНИХ ГРОМАД 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5062100" y="2992247"/>
            <a:ext cx="3873594" cy="1002721"/>
            <a:chOff x="5350057" y="2875091"/>
            <a:chExt cx="3873594" cy="1002721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6446205" y="2875091"/>
              <a:ext cx="1800000" cy="540000"/>
              <a:chOff x="3871913" y="1201333"/>
              <a:chExt cx="1400175" cy="357171"/>
            </a:xfrm>
          </p:grpSpPr>
          <p:pic>
            <p:nvPicPr>
              <p:cNvPr id="16" name="Picture 6" descr="C:\Documents and Settings\analiz\Рабочий стол\Новая папка\ima.jpg"/>
              <p:cNvPicPr>
                <a:picLocks noChangeAspect="1" noChangeArrowheads="1"/>
              </p:cNvPicPr>
              <p:nvPr/>
            </p:nvPicPr>
            <p:blipFill>
              <a:blip r:embed="rId4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71913" y="1201333"/>
                <a:ext cx="466725" cy="3524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C:\Documents and Settings\analiz\Рабочий стол\Новая папка\ima.jpg"/>
              <p:cNvPicPr>
                <a:picLocks noChangeAspect="1" noChangeArrowheads="1"/>
              </p:cNvPicPr>
              <p:nvPr/>
            </p:nvPicPr>
            <p:blipFill>
              <a:blip r:embed="rId4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05363" y="1206079"/>
                <a:ext cx="466725" cy="3524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10" descr="C:\Documents and Settings\analiz\Рабочий стол\Новая папка\ima.jpg"/>
              <p:cNvPicPr>
                <a:picLocks noChangeAspect="1" noChangeArrowheads="1"/>
              </p:cNvPicPr>
              <p:nvPr/>
            </p:nvPicPr>
            <p:blipFill>
              <a:blip r:embed="rId4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38638" y="1206079"/>
                <a:ext cx="466725" cy="3524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4" name="TextBox 13"/>
            <p:cNvSpPr txBox="1"/>
            <p:nvPr/>
          </p:nvSpPr>
          <p:spPr>
            <a:xfrm>
              <a:off x="6402663" y="3417897"/>
              <a:ext cx="282098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місцевих рад об</a:t>
              </a:r>
              <a:r>
                <a:rPr lang="en-US" sz="2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’</a:t>
              </a:r>
              <a:r>
                <a:rPr lang="uk-UA" sz="22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єднано</a:t>
              </a:r>
              <a:endPara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350057" y="3246870"/>
              <a:ext cx="1080120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uk-UA" sz="35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336</a:t>
              </a:r>
              <a:endPara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4738536" y="4245784"/>
            <a:ext cx="4505297" cy="1973740"/>
            <a:chOff x="4387183" y="4135290"/>
            <a:chExt cx="4505297" cy="1973740"/>
          </a:xfrm>
        </p:grpSpPr>
        <p:pic>
          <p:nvPicPr>
            <p:cNvPr id="26" name="Picture 4" descr="C:\Documents and Settings\analiz\Рабочий стол\Новая папка\678616456.jpg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2061" y="4135290"/>
              <a:ext cx="71327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5733509" y="4785591"/>
              <a:ext cx="3158971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т</a:t>
              </a:r>
              <a:r>
                <a:rPr lang="uk-UA" sz="2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исяч громадян мешкає </a:t>
              </a:r>
              <a:br>
                <a:rPr lang="uk-UA" sz="2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в об</a:t>
              </a:r>
              <a:r>
                <a:rPr lang="en-US" sz="2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’</a:t>
              </a:r>
              <a:r>
                <a:rPr lang="uk-UA" sz="22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єднаних</a:t>
              </a:r>
              <a:r>
                <a:rPr lang="uk-UA" sz="2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громадах </a:t>
              </a:r>
            </a:p>
            <a:p>
              <a:r>
                <a:rPr lang="uk-UA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(</a:t>
              </a:r>
              <a:r>
                <a:rPr lang="uk-UA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47,0%</a:t>
              </a:r>
              <a:r>
                <a:rPr lang="uk-UA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від загальної чисельності населення області )</a:t>
              </a:r>
              <a:endPara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387183" y="4597875"/>
              <a:ext cx="1389868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uk-UA" sz="35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476,6</a:t>
              </a:r>
              <a:endPara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sp>
        <p:nvSpPr>
          <p:cNvPr id="33" name="Прямоугольник 21"/>
          <p:cNvSpPr>
            <a:spLocks noChangeArrowheads="1"/>
          </p:cNvSpPr>
          <p:nvPr/>
        </p:nvSpPr>
        <p:spPr bwMode="auto">
          <a:xfrm>
            <a:off x="12062" y="4942374"/>
            <a:ext cx="530608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uk-UA" sz="1600" b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Призначення місцевих виборів:</a:t>
            </a:r>
          </a:p>
          <a:p>
            <a:pPr>
              <a:spcBef>
                <a:spcPts val="600"/>
              </a:spcBef>
              <a:defRPr/>
            </a:pPr>
            <a:r>
              <a:rPr lang="uk-UA" sz="1600" b="1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перших - у 6 ОТГ 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(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Озерянська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, 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Борзнянська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, Хмільницька, 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Новобілоуська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, 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Киїнська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, 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Вихвостівська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); </a:t>
            </a:r>
            <a:b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</a:br>
            <a:r>
              <a:rPr lang="uk-UA" sz="1600" b="1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додаткових – у 5 ОТГ 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(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Вертіївська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, 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Любецька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, </a:t>
            </a:r>
            <a:r>
              <a:rPr lang="uk-UA" sz="1600" i="1" kern="0" dirty="0" err="1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Гончарівська</a:t>
            </a:r>
            <a:r>
              <a:rPr lang="uk-UA" sz="1600" i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, Михайло-Коцюбинська, Деснянська).</a:t>
            </a:r>
            <a:endParaRPr lang="ru-RU" sz="1600" i="1" kern="0" dirty="0" smtClean="0">
              <a:solidFill>
                <a:sysClr val="windowText" lastClr="000000"/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915331" y="428623"/>
            <a:ext cx="24978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700" b="1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imes New Roman" pitchFamily="18" charset="0"/>
              </a:rPr>
              <a:t>39 ОТГ </a:t>
            </a:r>
          </a:p>
          <a:p>
            <a:pPr algn="ctr">
              <a:defRPr/>
            </a:pPr>
            <a:endParaRPr lang="en-US" sz="900" b="1" i="1" kern="0" dirty="0">
              <a:solidFill>
                <a:sysClr val="windowText" lastClr="000000"/>
              </a:solidFill>
              <a:latin typeface="Arial Narrow" panose="020B0606020202030204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b="1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Утворено Новгород-Сіверську </a:t>
            </a:r>
            <a:r>
              <a:rPr lang="uk-UA" b="1" kern="0" dirty="0" smtClean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і </a:t>
            </a:r>
            <a:r>
              <a:rPr lang="uk-UA" b="1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Ніжинську територіальні громади</a:t>
            </a:r>
            <a:r>
              <a:rPr lang="ru-RU" b="1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шляхом </a:t>
            </a:r>
            <a:r>
              <a:rPr lang="ru-RU" kern="0" dirty="0" err="1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приєднання</a:t>
            </a:r>
            <a:r>
              <a:rPr lang="ru-RU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kern="0" dirty="0" err="1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сільських</a:t>
            </a:r>
            <a:r>
              <a:rPr lang="ru-RU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 рад до </a:t>
            </a:r>
            <a:r>
              <a:rPr lang="ru-RU" kern="0" dirty="0" err="1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міст</a:t>
            </a:r>
            <a:r>
              <a:rPr lang="ru-RU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kern="0" dirty="0" err="1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обласного</a:t>
            </a:r>
            <a:r>
              <a:rPr lang="ru-RU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kern="0" dirty="0" err="1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значення</a:t>
            </a:r>
            <a:r>
              <a:rPr lang="ru-RU" kern="0" dirty="0">
                <a:solidFill>
                  <a:sysClr val="windowText" lastClr="000000"/>
                </a:solidFill>
                <a:latin typeface="Arial Narrow" panose="020B0606020202030204" pitchFamily="34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0816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Группа 34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Прямоугольник 2"/>
          <p:cNvSpPr/>
          <p:nvPr/>
        </p:nvSpPr>
        <p:spPr>
          <a:xfrm>
            <a:off x="0" y="-14514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СУБВЕНЦІЯ З ДЕРЖАВНОГО БЮДЖЕТУ МІСЦЕВИМ БЮДЖЕТАМ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/>
            </a:r>
            <a:b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НА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ФОРМУВАННЯ ІНФРАСТРУКТУРИ ОТГ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21146" y="738848"/>
            <a:ext cx="3960000" cy="18000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Передбачено 143,3 млн грн, використано 14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0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млн грн, </a:t>
            </a:r>
            <a:b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реалізовано 19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проект</a:t>
            </a:r>
            <a:r>
              <a:rPr lang="uk-UA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175539" y="824963"/>
            <a:ext cx="2160000" cy="1819005"/>
            <a:chOff x="505210" y="825272"/>
            <a:chExt cx="2160000" cy="181900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732587" y="2241437"/>
              <a:ext cx="1705246" cy="40284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1600" i="1" dirty="0" err="1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Козелецька</a:t>
              </a:r>
              <a:r>
                <a:rPr lang="ru-RU" sz="1600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ОТГ </a:t>
              </a:r>
              <a:endParaRPr lang="ru-RU" sz="16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505210" y="825272"/>
              <a:ext cx="2160000" cy="1440000"/>
            </a:xfrm>
            <a:prstGeom prst="round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2644103" y="824963"/>
            <a:ext cx="2160000" cy="1814047"/>
            <a:chOff x="518805" y="2738810"/>
            <a:chExt cx="2160000" cy="1814047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744948" y="4150017"/>
              <a:ext cx="1680524" cy="40284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  <a:p>
              <a:pPr algn="ctr"/>
              <a:r>
                <a:rPr lang="ru-RU" sz="1600" i="1" dirty="0" err="1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Любецька</a:t>
              </a:r>
              <a:r>
                <a:rPr lang="ru-RU" sz="1600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ОТГ</a:t>
              </a:r>
            </a:p>
            <a:p>
              <a:pPr algn="ctr"/>
              <a:r>
                <a:rPr lang="ru-RU" sz="1600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endParaRPr lang="ru-RU" sz="16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47" name="Скругленный прямоугольник 46"/>
            <p:cNvSpPr/>
            <p:nvPr/>
          </p:nvSpPr>
          <p:spPr>
            <a:xfrm>
              <a:off x="518805" y="2738810"/>
              <a:ext cx="2160000" cy="1440000"/>
            </a:xfrm>
            <a:prstGeom prst="roundRect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788273" y="2704921"/>
            <a:ext cx="2160001" cy="3267201"/>
            <a:chOff x="6387024" y="2548278"/>
            <a:chExt cx="2160001" cy="3267201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6677695" y="3912890"/>
              <a:ext cx="1578659" cy="432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i="1" dirty="0" err="1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Коропська</a:t>
              </a:r>
              <a:r>
                <a:rPr lang="ru-RU" sz="1600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ОТГ</a:t>
              </a:r>
              <a:endParaRPr lang="ru-RU" sz="16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>
              <a:off x="6387025" y="2548278"/>
              <a:ext cx="2160000" cy="1440000"/>
            </a:xfrm>
            <a:prstGeom prst="round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50" name="Скругленный прямоугольник 49"/>
            <p:cNvSpPr/>
            <p:nvPr/>
          </p:nvSpPr>
          <p:spPr>
            <a:xfrm>
              <a:off x="6387024" y="4375479"/>
              <a:ext cx="2160000" cy="1440000"/>
            </a:xfrm>
            <a:prstGeom prst="round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581931" y="2682294"/>
            <a:ext cx="2160000" cy="1808182"/>
            <a:chOff x="600215" y="4552857"/>
            <a:chExt cx="2160000" cy="1808182"/>
          </a:xfrm>
        </p:grpSpPr>
        <p:sp>
          <p:nvSpPr>
            <p:cNvPr id="45" name="Скругленный прямоугольник 44"/>
            <p:cNvSpPr/>
            <p:nvPr/>
          </p:nvSpPr>
          <p:spPr>
            <a:xfrm>
              <a:off x="696808" y="5929039"/>
              <a:ext cx="1980000" cy="432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i="1" dirty="0" err="1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Городнянська</a:t>
              </a:r>
              <a:r>
                <a:rPr lang="ru-RU" sz="1600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ОТГ</a:t>
              </a:r>
              <a:endParaRPr lang="ru-RU" sz="16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51" name="Скругленный прямоугольник 50"/>
            <p:cNvSpPr/>
            <p:nvPr/>
          </p:nvSpPr>
          <p:spPr>
            <a:xfrm>
              <a:off x="600215" y="4552857"/>
              <a:ext cx="2160000" cy="1440000"/>
            </a:xfrm>
            <a:prstGeom prst="roundRect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153012" y="2682294"/>
            <a:ext cx="2160000" cy="1751722"/>
            <a:chOff x="3262466" y="4652859"/>
            <a:chExt cx="2160000" cy="1751722"/>
          </a:xfrm>
        </p:grpSpPr>
        <p:sp>
          <p:nvSpPr>
            <p:cNvPr id="43" name="Скругленный прямоугольник 42"/>
            <p:cNvSpPr/>
            <p:nvPr/>
          </p:nvSpPr>
          <p:spPr>
            <a:xfrm>
              <a:off x="3446233" y="6081190"/>
              <a:ext cx="1814993" cy="323391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i="1" dirty="0" err="1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Корюківська</a:t>
              </a:r>
              <a:r>
                <a:rPr lang="ru-RU" sz="1600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ОТГ</a:t>
              </a:r>
              <a:endParaRPr lang="ru-RU" sz="16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52" name="Скругленный прямоугольник 51"/>
            <p:cNvSpPr/>
            <p:nvPr/>
          </p:nvSpPr>
          <p:spPr>
            <a:xfrm>
              <a:off x="3262466" y="4652859"/>
              <a:ext cx="2160000" cy="1440000"/>
            </a:xfrm>
            <a:prstGeom prst="roundRect">
              <a:avLst/>
            </a:prstGeom>
            <a:blipFill>
              <a:blip r:embed="rId8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1020993" y="4535525"/>
            <a:ext cx="5370329" cy="1840323"/>
            <a:chOff x="338835" y="4579067"/>
            <a:chExt cx="5370329" cy="1840323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338835" y="4579067"/>
              <a:ext cx="1620000" cy="1840323"/>
              <a:chOff x="3262466" y="803954"/>
              <a:chExt cx="1620000" cy="1840323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3262466" y="2201132"/>
                <a:ext cx="1620000" cy="443145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sz="1600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  <a:p>
                <a:pPr algn="ctr"/>
                <a:r>
                  <a:rPr lang="uk-UA" sz="1600" i="1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Коропська</a:t>
                </a:r>
                <a:r>
                  <a:rPr lang="uk-UA" sz="1600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ОТГ</a:t>
                </a:r>
              </a:p>
              <a:p>
                <a:pPr algn="ctr"/>
                <a:endParaRPr lang="ru-RU" sz="1600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  <p:sp>
            <p:nvSpPr>
              <p:cNvPr id="46" name="Скругленный прямоугольник 45"/>
              <p:cNvSpPr/>
              <p:nvPr/>
            </p:nvSpPr>
            <p:spPr>
              <a:xfrm>
                <a:off x="3262466" y="803954"/>
                <a:ext cx="1620000" cy="1440000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2319038" y="4579067"/>
              <a:ext cx="1562226" cy="1782276"/>
              <a:chOff x="3341579" y="2754864"/>
              <a:chExt cx="1562226" cy="1782276"/>
            </a:xfrm>
          </p:grpSpPr>
          <p:sp>
            <p:nvSpPr>
              <p:cNvPr id="33" name="Скругленный прямоугольник 32"/>
              <p:cNvSpPr/>
              <p:nvPr/>
            </p:nvSpPr>
            <p:spPr>
              <a:xfrm>
                <a:off x="3341579" y="4165734"/>
                <a:ext cx="1562226" cy="37140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1600" i="1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Срібнянська</a:t>
                </a:r>
                <a:r>
                  <a:rPr lang="uk-UA" sz="1600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ОТГ</a:t>
                </a:r>
                <a:endParaRPr lang="ru-RU" sz="1600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  <p:sp>
            <p:nvSpPr>
              <p:cNvPr id="48" name="Скругленный прямоугольник 47"/>
              <p:cNvSpPr/>
              <p:nvPr/>
            </p:nvSpPr>
            <p:spPr>
              <a:xfrm>
                <a:off x="3402692" y="2754864"/>
                <a:ext cx="1440000" cy="1440000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2" name="Группа 21"/>
            <p:cNvGrpSpPr/>
            <p:nvPr/>
          </p:nvGrpSpPr>
          <p:grpSpPr>
            <a:xfrm>
              <a:off x="4265399" y="4579067"/>
              <a:ext cx="1443765" cy="1800685"/>
              <a:chOff x="6498144" y="4321202"/>
              <a:chExt cx="1443765" cy="1800685"/>
            </a:xfrm>
          </p:grpSpPr>
          <p:sp>
            <p:nvSpPr>
              <p:cNvPr id="15" name="Скругленный прямоугольник 14"/>
              <p:cNvSpPr/>
              <p:nvPr/>
            </p:nvSpPr>
            <p:spPr>
              <a:xfrm>
                <a:off x="6507711" y="5732666"/>
                <a:ext cx="1434198" cy="389221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600" i="1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Сновська</a:t>
                </a:r>
                <a:r>
                  <a:rPr lang="ru-RU" sz="1600" i="1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ОТГ</a:t>
                </a:r>
                <a:endParaRPr lang="ru-RU" sz="1600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  <p:sp>
            <p:nvSpPr>
              <p:cNvPr id="53" name="Скругленный прямоугольник 52"/>
              <p:cNvSpPr/>
              <p:nvPr/>
            </p:nvSpPr>
            <p:spPr>
              <a:xfrm>
                <a:off x="6498144" y="4321202"/>
                <a:ext cx="1440000" cy="1440000"/>
              </a:xfrm>
              <a:prstGeom prst="round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238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Группа 37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5634" y="-37163"/>
            <a:ext cx="9138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ВИКОРИСТАННЯ КОШТІВ ДЕРЖАВНОГО БЮДЖЕТУ </a:t>
            </a:r>
            <a:b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НА РЕГІОНАЛЬНИЙ РОЗВИТОК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544981" y="4037733"/>
            <a:ext cx="338345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uk-UA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Субвенція з Державного бюджету місцевим бюджетам </a:t>
            </a:r>
            <a:br>
              <a:rPr lang="uk-UA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uk-UA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на здійснення заходів щодо соціально-економічного розвитку окремих територій</a:t>
            </a:r>
            <a:endParaRPr lang="uk-UA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75" name="Группа 74"/>
          <p:cNvGrpSpPr/>
          <p:nvPr/>
        </p:nvGrpSpPr>
        <p:grpSpPr>
          <a:xfrm>
            <a:off x="2940006" y="1586098"/>
            <a:ext cx="3168000" cy="3168000"/>
            <a:chOff x="3099660" y="1586098"/>
            <a:chExt cx="3168000" cy="3168000"/>
          </a:xfrm>
        </p:grpSpPr>
        <p:grpSp>
          <p:nvGrpSpPr>
            <p:cNvPr id="35" name="Группа 34"/>
            <p:cNvGrpSpPr/>
            <p:nvPr/>
          </p:nvGrpSpPr>
          <p:grpSpPr>
            <a:xfrm>
              <a:off x="3263510" y="1771692"/>
              <a:ext cx="2845832" cy="2813130"/>
              <a:chOff x="3437678" y="1902318"/>
              <a:chExt cx="2845832" cy="2813130"/>
            </a:xfrm>
          </p:grpSpPr>
          <p:sp>
            <p:nvSpPr>
              <p:cNvPr id="54" name="Овал 53"/>
              <p:cNvSpPr/>
              <p:nvPr/>
            </p:nvSpPr>
            <p:spPr>
              <a:xfrm>
                <a:off x="3437678" y="1902318"/>
                <a:ext cx="2845832" cy="2813130"/>
              </a:xfrm>
              <a:prstGeom prst="ellipse">
                <a:avLst/>
              </a:prstGeom>
              <a:noFill/>
              <a:ln w="127000" cmpd="sng">
                <a:solidFill>
                  <a:srgbClr val="CCFF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" name="Овал 1"/>
              <p:cNvSpPr/>
              <p:nvPr/>
            </p:nvSpPr>
            <p:spPr>
              <a:xfrm>
                <a:off x="4148194" y="2597562"/>
                <a:ext cx="1440000" cy="1440000"/>
              </a:xfrm>
              <a:prstGeom prst="ellipse">
                <a:avLst/>
              </a:prstGeom>
              <a:noFill/>
              <a:ln w="127000" cmpd="sng">
                <a:solidFill>
                  <a:srgbClr val="D2ECB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Овал 9"/>
              <p:cNvSpPr/>
              <p:nvPr/>
            </p:nvSpPr>
            <p:spPr>
              <a:xfrm>
                <a:off x="3956596" y="2405964"/>
                <a:ext cx="1800000" cy="1800000"/>
              </a:xfrm>
              <a:prstGeom prst="ellipse">
                <a:avLst/>
              </a:prstGeom>
              <a:noFill/>
              <a:ln w="127000" cmpd="sng"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3776596" y="2225964"/>
                <a:ext cx="2160000" cy="2160000"/>
              </a:xfrm>
              <a:prstGeom prst="ellipse">
                <a:avLst/>
              </a:prstGeom>
              <a:noFill/>
              <a:ln w="127000" cmpd="sng">
                <a:solidFill>
                  <a:srgbClr val="00D26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Овал 11"/>
              <p:cNvSpPr/>
              <p:nvPr/>
            </p:nvSpPr>
            <p:spPr>
              <a:xfrm>
                <a:off x="3596596" y="2057562"/>
                <a:ext cx="2520000" cy="2520000"/>
              </a:xfrm>
              <a:prstGeom prst="ellipse">
                <a:avLst/>
              </a:prstGeom>
              <a:noFill/>
              <a:ln w="127000" cmpd="sng">
                <a:solidFill>
                  <a:srgbClr val="00643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061110" y="2678880"/>
                <a:ext cx="1608402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431,7</a:t>
                </a:r>
                <a:r>
                  <a:rPr lang="uk-UA" sz="3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млн грн</a:t>
                </a:r>
                <a:endParaRPr lang="ru-RU" sz="3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71" name="Овал 70"/>
            <p:cNvSpPr/>
            <p:nvPr/>
          </p:nvSpPr>
          <p:spPr>
            <a:xfrm>
              <a:off x="3099660" y="1586098"/>
              <a:ext cx="3168000" cy="3168000"/>
            </a:xfrm>
            <a:prstGeom prst="ellipse">
              <a:avLst/>
            </a:prstGeom>
            <a:noFill/>
            <a:ln w="127000" cmpd="sng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4" name="Группа 93"/>
          <p:cNvGrpSpPr/>
          <p:nvPr/>
        </p:nvGrpSpPr>
        <p:grpSpPr>
          <a:xfrm>
            <a:off x="4932040" y="430007"/>
            <a:ext cx="3215540" cy="2072122"/>
            <a:chOff x="4932040" y="430007"/>
            <a:chExt cx="3215540" cy="2072122"/>
          </a:xfrm>
        </p:grpSpPr>
        <p:sp>
          <p:nvSpPr>
            <p:cNvPr id="25" name="Капля 24"/>
            <p:cNvSpPr/>
            <p:nvPr/>
          </p:nvSpPr>
          <p:spPr>
            <a:xfrm rot="10800000">
              <a:off x="5911746" y="430007"/>
              <a:ext cx="1440000" cy="1440000"/>
            </a:xfrm>
            <a:prstGeom prst="teardrop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99612" y="717025"/>
              <a:ext cx="2947968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Субвенція </a:t>
              </a:r>
              <a:b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з державного бюджету </a:t>
              </a:r>
              <a:b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місцевим бюджетам </a:t>
              </a:r>
              <a:b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на формування інфраструктури ОТГ </a:t>
              </a:r>
              <a:r>
                <a:rPr lang="uk-UA" sz="16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(2018 р.)</a:t>
              </a:r>
            </a:p>
            <a:p>
              <a:pPr algn="r"/>
              <a:r>
                <a:rPr lang="uk-UA" sz="27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140,0</a:t>
              </a:r>
              <a:r>
                <a:rPr lang="uk-UA" sz="3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cxnSp>
          <p:nvCxnSpPr>
            <p:cNvPr id="16" name="Прямая соединительная линия 15"/>
            <p:cNvCxnSpPr/>
            <p:nvPr/>
          </p:nvCxnSpPr>
          <p:spPr>
            <a:xfrm flipH="1">
              <a:off x="4932040" y="1367213"/>
              <a:ext cx="396652" cy="966276"/>
            </a:xfrm>
            <a:prstGeom prst="line">
              <a:avLst/>
            </a:prstGeom>
            <a:ln w="12700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Овал 18"/>
            <p:cNvSpPr/>
            <p:nvPr/>
          </p:nvSpPr>
          <p:spPr>
            <a:xfrm>
              <a:off x="5068046" y="599015"/>
              <a:ext cx="900000" cy="90000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cmpd="dbl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5" name="Группа 94"/>
          <p:cNvGrpSpPr/>
          <p:nvPr/>
        </p:nvGrpSpPr>
        <p:grpSpPr>
          <a:xfrm>
            <a:off x="5602774" y="2646936"/>
            <a:ext cx="3686366" cy="1260000"/>
            <a:chOff x="5602774" y="2646936"/>
            <a:chExt cx="3686366" cy="1260000"/>
          </a:xfrm>
        </p:grpSpPr>
        <p:sp>
          <p:nvSpPr>
            <p:cNvPr id="28" name="Капля 27"/>
            <p:cNvSpPr/>
            <p:nvPr/>
          </p:nvSpPr>
          <p:spPr>
            <a:xfrm rot="16200000">
              <a:off x="7032061" y="2646936"/>
              <a:ext cx="1260000" cy="1260000"/>
            </a:xfrm>
            <a:prstGeom prst="teardrop">
              <a:avLst/>
            </a:prstGeom>
            <a:solidFill>
              <a:srgbClr val="00D269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200908" y="2954220"/>
              <a:ext cx="2088232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7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108,0</a:t>
              </a:r>
              <a:r>
                <a:rPr lang="uk-UA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</a:p>
            <a:p>
              <a:pPr algn="ctr"/>
              <a:r>
                <a:rPr lang="uk-UA" sz="1600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(залишки 2017 р.) </a:t>
              </a:r>
              <a:endParaRPr lang="ru-RU" sz="1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cxnSp>
          <p:nvCxnSpPr>
            <p:cNvPr id="18" name="Прямая соединительная линия 17"/>
            <p:cNvCxnSpPr>
              <a:endCxn id="11" idx="6"/>
            </p:cNvCxnSpPr>
            <p:nvPr/>
          </p:nvCxnSpPr>
          <p:spPr>
            <a:xfrm flipH="1" flipV="1">
              <a:off x="5602774" y="3175338"/>
              <a:ext cx="1028972" cy="101597"/>
            </a:xfrm>
            <a:prstGeom prst="line">
              <a:avLst/>
            </a:prstGeom>
            <a:ln w="127000">
              <a:solidFill>
                <a:srgbClr val="00D26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Овал 20"/>
            <p:cNvSpPr/>
            <p:nvPr/>
          </p:nvSpPr>
          <p:spPr>
            <a:xfrm>
              <a:off x="6607450" y="2951531"/>
              <a:ext cx="900000" cy="90000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cmpd="dbl">
              <a:solidFill>
                <a:srgbClr val="00D2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6" name="Группа 95"/>
          <p:cNvGrpSpPr/>
          <p:nvPr/>
        </p:nvGrpSpPr>
        <p:grpSpPr>
          <a:xfrm>
            <a:off x="5130366" y="4315724"/>
            <a:ext cx="2787346" cy="1756409"/>
            <a:chOff x="5130366" y="4315724"/>
            <a:chExt cx="2787346" cy="1756409"/>
          </a:xfrm>
        </p:grpSpPr>
        <p:sp>
          <p:nvSpPr>
            <p:cNvPr id="32" name="Капля 31"/>
            <p:cNvSpPr/>
            <p:nvPr/>
          </p:nvSpPr>
          <p:spPr>
            <a:xfrm rot="16200000">
              <a:off x="5859522" y="4577284"/>
              <a:ext cx="1260000" cy="1260000"/>
            </a:xfrm>
            <a:prstGeom prst="teardrop">
              <a:avLst/>
            </a:prstGeom>
            <a:solidFill>
              <a:srgbClr val="006432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ru-RU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140055" y="5318080"/>
              <a:ext cx="1777657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7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96,1</a:t>
              </a:r>
              <a:r>
                <a:rPr lang="uk-UA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uk-UA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  <a:p>
              <a:pPr algn="ctr"/>
              <a:r>
                <a:rPr lang="uk-UA" sz="16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(2018 р.)</a:t>
              </a:r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5130366" y="4315724"/>
              <a:ext cx="578798" cy="902717"/>
            </a:xfrm>
            <a:prstGeom prst="line">
              <a:avLst/>
            </a:prstGeom>
            <a:ln w="127000">
              <a:solidFill>
                <a:srgbClr val="0064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Овал 26"/>
            <p:cNvSpPr/>
            <p:nvPr/>
          </p:nvSpPr>
          <p:spPr>
            <a:xfrm>
              <a:off x="5430180" y="5086639"/>
              <a:ext cx="900000" cy="900000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 cmpd="dbl">
              <a:solidFill>
                <a:srgbClr val="0064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7" name="Группа 96"/>
          <p:cNvGrpSpPr/>
          <p:nvPr/>
        </p:nvGrpSpPr>
        <p:grpSpPr>
          <a:xfrm>
            <a:off x="737462" y="4584822"/>
            <a:ext cx="3358579" cy="1689938"/>
            <a:chOff x="737462" y="4584822"/>
            <a:chExt cx="3358579" cy="1689938"/>
          </a:xfrm>
        </p:grpSpPr>
        <p:sp>
          <p:nvSpPr>
            <p:cNvPr id="67" name="Капля 66"/>
            <p:cNvSpPr/>
            <p:nvPr/>
          </p:nvSpPr>
          <p:spPr>
            <a:xfrm>
              <a:off x="2836041" y="4986659"/>
              <a:ext cx="1260000" cy="1260000"/>
            </a:xfrm>
            <a:prstGeom prst="teardrop">
              <a:avLst/>
            </a:prstGeom>
            <a:solidFill>
              <a:schemeClr val="accent1">
                <a:lumMod val="40000"/>
                <a:lumOff val="6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37462" y="4812154"/>
              <a:ext cx="2664296" cy="10002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Субвенція на розвиток сільської медицини</a:t>
              </a:r>
            </a:p>
            <a:p>
              <a:r>
                <a:rPr lang="uk-UA" sz="27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20,1</a:t>
              </a:r>
              <a:r>
                <a:rPr lang="uk-UA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uk-UA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cxnSp>
          <p:nvCxnSpPr>
            <p:cNvPr id="68" name="Прямая соединительная линия 67"/>
            <p:cNvCxnSpPr/>
            <p:nvPr/>
          </p:nvCxnSpPr>
          <p:spPr>
            <a:xfrm flipH="1">
              <a:off x="3040339" y="4584822"/>
              <a:ext cx="846603" cy="951817"/>
            </a:xfrm>
            <a:prstGeom prst="line">
              <a:avLst/>
            </a:prstGeom>
            <a:ln w="1270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Овал 45"/>
            <p:cNvSpPr/>
            <p:nvPr/>
          </p:nvSpPr>
          <p:spPr>
            <a:xfrm>
              <a:off x="2251847" y="5374760"/>
              <a:ext cx="900000" cy="900000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 cmpd="dbl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8" name="Группа 97"/>
          <p:cNvGrpSpPr/>
          <p:nvPr/>
        </p:nvGrpSpPr>
        <p:grpSpPr>
          <a:xfrm>
            <a:off x="5223" y="2697142"/>
            <a:ext cx="3235963" cy="1856523"/>
            <a:chOff x="5223" y="2697142"/>
            <a:chExt cx="3235963" cy="1856523"/>
          </a:xfrm>
        </p:grpSpPr>
        <p:sp>
          <p:nvSpPr>
            <p:cNvPr id="43" name="Капля 42"/>
            <p:cNvSpPr/>
            <p:nvPr/>
          </p:nvSpPr>
          <p:spPr>
            <a:xfrm>
              <a:off x="1264050" y="3065708"/>
              <a:ext cx="1080000" cy="1080000"/>
            </a:xfrm>
            <a:prstGeom prst="teardrop">
              <a:avLst/>
            </a:prstGeom>
            <a:solidFill>
              <a:srgbClr val="CCFFCC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5223" y="2697142"/>
              <a:ext cx="2642360" cy="1492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uk-UA" sz="16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Субвенція з Державного </a:t>
              </a:r>
              <a:br>
                <a:rPr lang="uk-UA" sz="16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6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бюджету на будівництво футбольних полів </a:t>
              </a:r>
              <a:br>
                <a:rPr lang="uk-UA" sz="16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6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зі штучним покриттям </a:t>
              </a:r>
              <a:r>
                <a:rPr lang="uk-UA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/>
              </a:r>
              <a:br>
                <a:rPr lang="uk-UA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7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7,7 </a:t>
              </a:r>
              <a:r>
                <a:rPr lang="uk-UA" sz="16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uk-UA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 flipH="1">
              <a:off x="2647583" y="3717805"/>
              <a:ext cx="593603" cy="319928"/>
            </a:xfrm>
            <a:prstGeom prst="line">
              <a:avLst/>
            </a:prstGeom>
            <a:ln w="127000">
              <a:solidFill>
                <a:srgbClr val="CC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Овал 55"/>
            <p:cNvSpPr/>
            <p:nvPr/>
          </p:nvSpPr>
          <p:spPr>
            <a:xfrm>
              <a:off x="1805415" y="3653665"/>
              <a:ext cx="900000" cy="900000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 cmpd="dbl">
              <a:solidFill>
                <a:srgbClr val="CCFF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3" name="Группа 92"/>
          <p:cNvGrpSpPr/>
          <p:nvPr/>
        </p:nvGrpSpPr>
        <p:grpSpPr>
          <a:xfrm>
            <a:off x="485065" y="813692"/>
            <a:ext cx="3401877" cy="2083348"/>
            <a:chOff x="310897" y="421814"/>
            <a:chExt cx="3401877" cy="2083348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310897" y="421814"/>
              <a:ext cx="2307657" cy="1603804"/>
              <a:chOff x="1204596" y="637547"/>
              <a:chExt cx="2307657" cy="1603804"/>
            </a:xfrm>
          </p:grpSpPr>
          <p:sp>
            <p:nvSpPr>
              <p:cNvPr id="17" name="Капля 16"/>
              <p:cNvSpPr/>
              <p:nvPr/>
            </p:nvSpPr>
            <p:spPr>
              <a:xfrm rot="5400000">
                <a:off x="1522312" y="801351"/>
                <a:ext cx="1440000" cy="1440000"/>
              </a:xfrm>
              <a:prstGeom prst="teardrop">
                <a:avLst/>
              </a:prstGeom>
              <a:solidFill>
                <a:srgbClr val="D2ECB6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204596" y="637547"/>
                <a:ext cx="2307657" cy="1000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Державний фонд регіонального розвитку</a:t>
                </a:r>
              </a:p>
              <a:p>
                <a:r>
                  <a:rPr lang="uk-UA" sz="27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59,8</a:t>
                </a:r>
                <a:r>
                  <a:rPr lang="uk-UA" sz="2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 </a:t>
                </a:r>
                <a:r>
                  <a:rPr lang="uk-UA" sz="1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млн грн</a:t>
                </a:r>
                <a:endPara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cxnSp>
          <p:nvCxnSpPr>
            <p:cNvPr id="5" name="Прямая соединительная линия 4"/>
            <p:cNvCxnSpPr/>
            <p:nvPr/>
          </p:nvCxnSpPr>
          <p:spPr>
            <a:xfrm flipH="1" flipV="1">
              <a:off x="2473417" y="1658672"/>
              <a:ext cx="1239357" cy="846490"/>
            </a:xfrm>
            <a:prstGeom prst="line">
              <a:avLst/>
            </a:prstGeom>
            <a:ln w="127000">
              <a:solidFill>
                <a:srgbClr val="D2ECB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Овал 6"/>
            <p:cNvSpPr/>
            <p:nvPr/>
          </p:nvSpPr>
          <p:spPr>
            <a:xfrm>
              <a:off x="1731480" y="1024339"/>
              <a:ext cx="900000" cy="900000"/>
            </a:xfrm>
            <a:prstGeom prst="ellipse">
              <a:avLst/>
            </a:prstGeom>
            <a:blipFill>
              <a:blip r:embed="rId8"/>
              <a:stretch>
                <a:fillRect/>
              </a:stretch>
            </a:blipFill>
            <a:ln cmpd="dbl">
              <a:solidFill>
                <a:srgbClr val="D2ECB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6745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/>
          <p:cNvGrpSpPr/>
          <p:nvPr/>
        </p:nvGrpSpPr>
        <p:grpSpPr>
          <a:xfrm>
            <a:off x="-1794856" y="979375"/>
            <a:ext cx="10009112" cy="5402849"/>
            <a:chOff x="-1212736" y="703609"/>
            <a:chExt cx="8455545" cy="5402849"/>
          </a:xfrm>
        </p:grpSpPr>
        <p:sp>
          <p:nvSpPr>
            <p:cNvPr id="2" name="Скругленный прямоугольник 1"/>
            <p:cNvSpPr/>
            <p:nvPr/>
          </p:nvSpPr>
          <p:spPr>
            <a:xfrm>
              <a:off x="1938846" y="703609"/>
              <a:ext cx="1950836" cy="5040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161849" y="715458"/>
              <a:ext cx="156084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540 проектів</a:t>
              </a:r>
              <a:endPara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graphicFrame>
          <p:nvGraphicFramePr>
            <p:cNvPr id="28" name="Диаграмма 2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11381324"/>
                </p:ext>
              </p:extLst>
            </p:nvPr>
          </p:nvGraphicFramePr>
          <p:xfrm>
            <a:off x="-1212736" y="1349541"/>
            <a:ext cx="8455545" cy="475691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3" name="TextBox 2"/>
            <p:cNvSpPr txBox="1"/>
            <p:nvPr/>
          </p:nvSpPr>
          <p:spPr>
            <a:xfrm>
              <a:off x="1901877" y="3318029"/>
              <a:ext cx="14828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5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Будівництво, реконструкція </a:t>
              </a:r>
              <a:br>
                <a:rPr lang="uk-UA" sz="15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5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та капітальний ремонт</a:t>
              </a:r>
              <a:endPara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5634" y="6379"/>
            <a:ext cx="8526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ПРОЕКТИ РЕГІОНАЛЬНОГО РОЗВИТКУ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7207830" y="879130"/>
            <a:ext cx="1800000" cy="2365578"/>
            <a:chOff x="4574816" y="1459206"/>
            <a:chExt cx="1800000" cy="2365578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4574816" y="1484784"/>
              <a:ext cx="1800000" cy="2340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3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912222" y="3074113"/>
              <a:ext cx="1125188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4653138" y="1459206"/>
              <a:ext cx="162008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505 проектів</a:t>
              </a:r>
              <a:endPara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790740" y="2162842"/>
              <a:ext cx="136815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Закупівля обладнання </a:t>
              </a:r>
              <a:br>
                <a:rPr lang="uk-UA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і спецтехніки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6487256" y="3793313"/>
            <a:ext cx="1800000" cy="2465191"/>
            <a:chOff x="6778558" y="3567547"/>
            <a:chExt cx="1800000" cy="2465191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6778558" y="3591710"/>
              <a:ext cx="1800000" cy="2340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8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998563" y="5060738"/>
              <a:ext cx="1374737" cy="9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TextBox 18"/>
            <p:cNvSpPr txBox="1"/>
            <p:nvPr/>
          </p:nvSpPr>
          <p:spPr>
            <a:xfrm>
              <a:off x="6994481" y="4255080"/>
              <a:ext cx="136815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Спортивні </a:t>
              </a:r>
              <a:br>
                <a:rPr lang="uk-UA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та дитячі майданчики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814048" y="3567547"/>
              <a:ext cx="172901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123 проекти</a:t>
              </a:r>
              <a:endPara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4287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/>
          <p:cNvGrpSpPr/>
          <p:nvPr/>
        </p:nvGrpSpPr>
        <p:grpSpPr>
          <a:xfrm>
            <a:off x="7711156" y="4285268"/>
            <a:ext cx="900000" cy="1800001"/>
            <a:chOff x="192517" y="1052374"/>
            <a:chExt cx="985066" cy="2160068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192517" y="1052374"/>
              <a:ext cx="985066" cy="2160068"/>
              <a:chOff x="67928" y="3893129"/>
              <a:chExt cx="985066" cy="2160068"/>
            </a:xfrm>
          </p:grpSpPr>
          <p:cxnSp>
            <p:nvCxnSpPr>
              <p:cNvPr id="35" name="Прямая соединительная линия 34"/>
              <p:cNvCxnSpPr/>
              <p:nvPr/>
            </p:nvCxnSpPr>
            <p:spPr>
              <a:xfrm>
                <a:off x="559495" y="4899156"/>
                <a:ext cx="0" cy="1154041"/>
              </a:xfrm>
              <a:prstGeom prst="line">
                <a:avLst/>
              </a:prstGeom>
              <a:ln w="2222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Ромб 35"/>
              <p:cNvSpPr/>
              <p:nvPr/>
            </p:nvSpPr>
            <p:spPr>
              <a:xfrm>
                <a:off x="67928" y="3893129"/>
                <a:ext cx="985066" cy="1080033"/>
              </a:xfrm>
              <a:prstGeom prst="diamond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pic>
          <p:nvPicPr>
            <p:cNvPr id="34" name="Picture 4" descr="C:\Documents and Settings\bild2\Мои документы\Downloads\meeting (5)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116" y="1215805"/>
              <a:ext cx="612000" cy="61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"/>
          <p:cNvGrpSpPr/>
          <p:nvPr/>
        </p:nvGrpSpPr>
        <p:grpSpPr>
          <a:xfrm>
            <a:off x="55309" y="750802"/>
            <a:ext cx="3765613" cy="2159781"/>
            <a:chOff x="25722" y="866236"/>
            <a:chExt cx="3765613" cy="2159781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25722" y="866236"/>
              <a:ext cx="26198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Будівництво школи № 5 </a:t>
              </a:r>
            </a:p>
            <a:p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(м</a:t>
              </a:r>
              <a:r>
                <a:rPr lang="ru-RU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. </a:t>
              </a:r>
              <a:r>
                <a:rPr lang="ru-RU" b="1" i="1" dirty="0" err="1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Носівка</a:t>
              </a:r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)</a:t>
              </a:r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1271335" y="1226017"/>
              <a:ext cx="2520000" cy="1800000"/>
            </a:xfrm>
            <a:prstGeom prst="round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Группа 4"/>
          <p:cNvGrpSpPr/>
          <p:nvPr/>
        </p:nvGrpSpPr>
        <p:grpSpPr>
          <a:xfrm>
            <a:off x="1041168" y="3435158"/>
            <a:ext cx="4763992" cy="2743794"/>
            <a:chOff x="816120" y="3485997"/>
            <a:chExt cx="4763992" cy="2743794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1938116" y="3485997"/>
              <a:ext cx="2520000" cy="1800000"/>
            </a:xfrm>
            <a:prstGeom prst="round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816120" y="5306461"/>
              <a:ext cx="476399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uk-UA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Реконструкція стадіону Спеціалізованої </a:t>
              </a: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/>
              </a:r>
              <a:b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дитячо-юнацької </a:t>
              </a:r>
              <a:r>
                <a:rPr lang="uk-UA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школи олімпійського резерву </a:t>
              </a: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/>
              </a:r>
              <a:b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з </a:t>
              </a:r>
              <a:r>
                <a:rPr lang="uk-UA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футболу «Юність» (м</a:t>
              </a: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. Чернігів</a:t>
              </a:r>
              <a:r>
                <a:rPr lang="uk-UA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)</a:t>
              </a:r>
              <a:endParaRPr lang="ru-RU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5634" y="6379"/>
            <a:ext cx="8526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ПРОЕКТИ РЕГІОНАЛЬНОГО РОЗВИТКУ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4571999" y="1556792"/>
            <a:ext cx="4572000" cy="2446331"/>
            <a:chOff x="4619553" y="1916832"/>
            <a:chExt cx="4572000" cy="2446331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5709164" y="2563163"/>
              <a:ext cx="2520000" cy="1800000"/>
            </a:xfrm>
            <a:prstGeom prst="round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619553" y="1916832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Будівництво </a:t>
              </a:r>
              <a:r>
                <a:rPr lang="ru-RU" b="1" i="1" dirty="0" err="1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прибудови</a:t>
              </a:r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до </a:t>
              </a:r>
              <a:r>
                <a:rPr lang="ru-RU" b="1" i="1" dirty="0" err="1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музичної</a:t>
              </a:r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b="1" i="1" dirty="0" err="1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школи</a:t>
              </a:r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№ 1 </a:t>
              </a:r>
              <a:r>
                <a:rPr lang="ru-RU" b="1" i="1" dirty="0" err="1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імені</a:t>
              </a:r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С.В. </a:t>
              </a:r>
              <a:r>
                <a:rPr lang="ru-RU" b="1" i="1" dirty="0" err="1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Вільконського</a:t>
              </a:r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(м</a:t>
              </a:r>
              <a:r>
                <a:rPr lang="ru-RU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. </a:t>
              </a:r>
              <a:r>
                <a:rPr lang="ru-RU" b="1" i="1" dirty="0" err="1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Чернігів</a:t>
              </a:r>
              <a:r>
                <a:rPr lang="ru-RU" b="1" i="1" dirty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723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Группа 37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5634" y="6379"/>
            <a:ext cx="9138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СУБВЕНЦІЯ З ДЕРЖАВНОГО БЮДЖЕТУ НА СОЦІАЛЬНО-ЕКОНОМІЧНИЙ РОЗВИТОК ОКРЕМИХ ТЕРИТОРІЙ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00660" y="1404334"/>
            <a:ext cx="1980000" cy="1980000"/>
            <a:chOff x="200660" y="1404334"/>
            <a:chExt cx="1980000" cy="1980000"/>
          </a:xfrm>
        </p:grpSpPr>
        <p:sp>
          <p:nvSpPr>
            <p:cNvPr id="11" name="Овал 10"/>
            <p:cNvSpPr/>
            <p:nvPr/>
          </p:nvSpPr>
          <p:spPr>
            <a:xfrm>
              <a:off x="382282" y="1591566"/>
              <a:ext cx="1620000" cy="1620000"/>
            </a:xfrm>
            <a:prstGeom prst="ellipse">
              <a:avLst/>
            </a:prstGeom>
            <a:noFill/>
            <a:ln w="127000" cmpd="sng">
              <a:solidFill>
                <a:srgbClr val="00D2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200660" y="1404334"/>
              <a:ext cx="1980000" cy="1980000"/>
            </a:xfrm>
            <a:prstGeom prst="ellipse">
              <a:avLst/>
            </a:prstGeom>
            <a:noFill/>
            <a:ln w="127000" cmpd="sng">
              <a:solidFill>
                <a:srgbClr val="0064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6825" y="1998667"/>
              <a:ext cx="1608402" cy="907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204,1 </a:t>
              </a:r>
              <a:br>
                <a:rPr lang="uk-UA" sz="2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5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95" name="Группа 94"/>
          <p:cNvGrpSpPr/>
          <p:nvPr/>
        </p:nvGrpSpPr>
        <p:grpSpPr>
          <a:xfrm>
            <a:off x="2002282" y="1682403"/>
            <a:ext cx="3744422" cy="1260000"/>
            <a:chOff x="5602774" y="2646936"/>
            <a:chExt cx="3744422" cy="1260000"/>
          </a:xfrm>
        </p:grpSpPr>
        <p:sp>
          <p:nvSpPr>
            <p:cNvPr id="28" name="Капля 27"/>
            <p:cNvSpPr/>
            <p:nvPr/>
          </p:nvSpPr>
          <p:spPr>
            <a:xfrm rot="16200000">
              <a:off x="7032061" y="2646936"/>
              <a:ext cx="1260000" cy="1260000"/>
            </a:xfrm>
            <a:prstGeom prst="teardrop">
              <a:avLst/>
            </a:prstGeom>
            <a:solidFill>
              <a:srgbClr val="00D269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258964" y="2954220"/>
              <a:ext cx="2088232" cy="815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7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108,0</a:t>
              </a:r>
              <a:r>
                <a:rPr lang="uk-UA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uk-UA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</a:p>
            <a:p>
              <a:pPr algn="ctr"/>
              <a:r>
                <a:rPr lang="uk-UA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(залишки 2017 р.) </a:t>
              </a:r>
              <a:endPara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cxnSp>
          <p:nvCxnSpPr>
            <p:cNvPr id="18" name="Прямая соединительная линия 17"/>
            <p:cNvCxnSpPr>
              <a:endCxn id="11" idx="6"/>
            </p:cNvCxnSpPr>
            <p:nvPr/>
          </p:nvCxnSpPr>
          <p:spPr>
            <a:xfrm flipH="1">
              <a:off x="5602774" y="3276936"/>
              <a:ext cx="1046316" cy="89163"/>
            </a:xfrm>
            <a:prstGeom prst="line">
              <a:avLst/>
            </a:prstGeom>
            <a:ln w="127000">
              <a:solidFill>
                <a:srgbClr val="00D26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Овал 20"/>
            <p:cNvSpPr/>
            <p:nvPr/>
          </p:nvSpPr>
          <p:spPr>
            <a:xfrm>
              <a:off x="6607450" y="2951531"/>
              <a:ext cx="900000" cy="90000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cmpd="dbl">
              <a:solidFill>
                <a:srgbClr val="00D2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6" name="Группа 95"/>
          <p:cNvGrpSpPr/>
          <p:nvPr/>
        </p:nvGrpSpPr>
        <p:grpSpPr>
          <a:xfrm>
            <a:off x="1753611" y="3211566"/>
            <a:ext cx="3134260" cy="1439819"/>
            <a:chOff x="4783452" y="4546820"/>
            <a:chExt cx="3134260" cy="1439819"/>
          </a:xfrm>
        </p:grpSpPr>
        <p:sp>
          <p:nvSpPr>
            <p:cNvPr id="32" name="Капля 31"/>
            <p:cNvSpPr/>
            <p:nvPr/>
          </p:nvSpPr>
          <p:spPr>
            <a:xfrm rot="16200000">
              <a:off x="5859522" y="4577284"/>
              <a:ext cx="1260000" cy="1260000"/>
            </a:xfrm>
            <a:prstGeom prst="teardrop">
              <a:avLst/>
            </a:prstGeom>
            <a:solidFill>
              <a:srgbClr val="006432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ru-RU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140055" y="4911688"/>
              <a:ext cx="1777657" cy="815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7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96,1</a:t>
              </a:r>
              <a:r>
                <a:rPr lang="uk-UA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uk-UA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  <a:p>
              <a:pPr algn="ctr"/>
              <a:r>
                <a:rPr lang="uk-UA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(2018 р.)</a:t>
              </a:r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4783452" y="4546820"/>
              <a:ext cx="925712" cy="671621"/>
            </a:xfrm>
            <a:prstGeom prst="line">
              <a:avLst/>
            </a:prstGeom>
            <a:ln w="127000">
              <a:solidFill>
                <a:srgbClr val="0064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Овал 26"/>
            <p:cNvSpPr/>
            <p:nvPr/>
          </p:nvSpPr>
          <p:spPr>
            <a:xfrm>
              <a:off x="5430180" y="5086639"/>
              <a:ext cx="900000" cy="90000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cmpd="dbl">
              <a:solidFill>
                <a:srgbClr val="0064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043053" y="866404"/>
            <a:ext cx="1575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Arial Narrow" panose="020B0606020202030204" pitchFamily="34" charset="0"/>
              </a:rPr>
              <a:t>Використано у 2018 році</a:t>
            </a:r>
            <a:endParaRPr lang="ru-RU" sz="2000" b="1" dirty="0">
              <a:latin typeface="Arial Narrow" panose="020B060602020203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3994" y="5085183"/>
            <a:ext cx="577414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2019 рік: </a:t>
            </a:r>
          </a:p>
          <a:p>
            <a:r>
              <a:rPr lang="uk-UA" sz="2000" b="1" dirty="0" smtClean="0">
                <a:latin typeface="Arial Narrow" panose="020B0606020202030204" pitchFamily="34" charset="0"/>
              </a:rPr>
              <a:t>залишки субвенції 2018 року - 171,9 млн грн, </a:t>
            </a:r>
          </a:p>
          <a:p>
            <a:r>
              <a:rPr lang="uk-UA" sz="2000" b="1" dirty="0">
                <a:latin typeface="Arial Narrow" panose="020B0606020202030204" pitchFamily="34" charset="0"/>
              </a:rPr>
              <a:t>субвенція 2019 року </a:t>
            </a:r>
            <a:r>
              <a:rPr lang="uk-UA" sz="2000" b="1" dirty="0" smtClean="0">
                <a:latin typeface="Arial Narrow" panose="020B0606020202030204" pitchFamily="34" charset="0"/>
              </a:rPr>
              <a:t>- 48,9 </a:t>
            </a:r>
            <a:r>
              <a:rPr lang="uk-UA" sz="2000" b="1" dirty="0">
                <a:latin typeface="Arial Narrow" panose="020B0606020202030204" pitchFamily="34" charset="0"/>
              </a:rPr>
              <a:t>млн </a:t>
            </a:r>
            <a:r>
              <a:rPr lang="uk-UA" sz="2000" b="1" dirty="0" smtClean="0">
                <a:latin typeface="Arial Narrow" panose="020B0606020202030204" pitchFamily="34" charset="0"/>
              </a:rPr>
              <a:t>грн.</a:t>
            </a:r>
            <a:endParaRPr lang="ru-RU" sz="2000" b="1" dirty="0">
              <a:latin typeface="Arial Narrow" panose="020B060602020203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6324093" y="1185020"/>
            <a:ext cx="2520000" cy="4197022"/>
            <a:chOff x="6498261" y="1185020"/>
            <a:chExt cx="2520000" cy="4197022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6498261" y="1185020"/>
              <a:ext cx="2520000" cy="1800000"/>
            </a:xfrm>
            <a:prstGeom prst="round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6" name="Скругленный прямоугольник 35"/>
            <p:cNvSpPr/>
            <p:nvPr/>
          </p:nvSpPr>
          <p:spPr>
            <a:xfrm>
              <a:off x="6498261" y="3582042"/>
              <a:ext cx="2520000" cy="1800000"/>
            </a:xfrm>
            <a:prstGeom prst="round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518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4" y="1440117"/>
            <a:ext cx="9062027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634" y="6379"/>
            <a:ext cx="9138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ВИКОРИСТАННЯ ДЕРЖАВНИХ КОШТІВ НА ПРОЕКТИ РЕГІОНАЛЬНОГО РОЗВИТКУ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44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47" y="-7640"/>
            <a:ext cx="4859824" cy="6226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5634" y="6379"/>
            <a:ext cx="3417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ШЛЯХОВИЙ КОМПЛЕКС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1451" y="515779"/>
            <a:ext cx="4327889" cy="3025313"/>
            <a:chOff x="1451" y="515779"/>
            <a:chExt cx="4327889" cy="3025313"/>
          </a:xfrm>
        </p:grpSpPr>
        <p:pic>
          <p:nvPicPr>
            <p:cNvPr id="11" name="Picture 4" descr="C:\Documents and Settings\analiz\Рабочий стол\12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7754" y="2101092"/>
              <a:ext cx="2161586" cy="14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0" descr="C:\Documents and Settings\analiz\Рабочий стол\14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1" y="661092"/>
              <a:ext cx="2161350" cy="14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D:\MIR\2018\Kolegiya\Ipivrichya_2018\vhidni\шляхи\дорога м-02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7143" y="515779"/>
              <a:ext cx="1440000" cy="14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TextBox 20"/>
          <p:cNvSpPr txBox="1"/>
          <p:nvPr/>
        </p:nvSpPr>
        <p:spPr>
          <a:xfrm>
            <a:off x="-44128" y="3572454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Державний дорожній фонд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61067" y="3618945"/>
            <a:ext cx="4211959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251,2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млн грн – поточний середній ремонт </a:t>
            </a:r>
          </a:p>
          <a:p>
            <a:pPr>
              <a:spcBef>
                <a:spcPts val="600"/>
              </a:spcBef>
            </a:pP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160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млн грн – поточний дрібний ремонт та експлуатаційне утримання</a:t>
            </a:r>
          </a:p>
          <a:p>
            <a:pPr>
              <a:spcBef>
                <a:spcPts val="600"/>
              </a:spcBef>
            </a:pP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54,4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млн грн -  поточний середній ремонт вулиць та доріг комунальної власності </a:t>
            </a:r>
            <a:b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у </a:t>
            </a:r>
            <a:r>
              <a:rPr lang="uk-U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населених 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пунктах</a:t>
            </a:r>
          </a:p>
          <a:p>
            <a:pPr>
              <a:spcBef>
                <a:spcPts val="600"/>
              </a:spcBef>
            </a:pP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66,1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- інше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flipV="1">
            <a:off x="3774639" y="3859951"/>
            <a:ext cx="1200942" cy="508533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774639" y="4368484"/>
            <a:ext cx="1200942" cy="171857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3774639" y="4368483"/>
            <a:ext cx="1200942" cy="868543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 rot="20371760">
            <a:off x="3672376" y="3849454"/>
            <a:ext cx="954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у т.ч.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4324" y="4090586"/>
            <a:ext cx="3896237" cy="2312862"/>
            <a:chOff x="4324" y="4090586"/>
            <a:chExt cx="3896237" cy="2312862"/>
          </a:xfrm>
        </p:grpSpPr>
        <p:grpSp>
          <p:nvGrpSpPr>
            <p:cNvPr id="60" name="Группа 59"/>
            <p:cNvGrpSpPr/>
            <p:nvPr/>
          </p:nvGrpSpPr>
          <p:grpSpPr>
            <a:xfrm>
              <a:off x="4324" y="4090586"/>
              <a:ext cx="3896237" cy="1982743"/>
              <a:chOff x="-10190" y="4134128"/>
              <a:chExt cx="3896237" cy="1982743"/>
            </a:xfrm>
          </p:grpSpPr>
          <p:grpSp>
            <p:nvGrpSpPr>
              <p:cNvPr id="58" name="Группа 57"/>
              <p:cNvGrpSpPr/>
              <p:nvPr/>
            </p:nvGrpSpPr>
            <p:grpSpPr>
              <a:xfrm>
                <a:off x="237279" y="4441053"/>
                <a:ext cx="1144106" cy="1675818"/>
                <a:chOff x="237279" y="4441053"/>
                <a:chExt cx="1144106" cy="1675818"/>
              </a:xfrm>
            </p:grpSpPr>
            <p:pic>
              <p:nvPicPr>
                <p:cNvPr id="1026" name="Picture 2" descr="C:\Documents and Settings\analiz\Рабочий стол\шина.jpg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1520" y="4856871"/>
                  <a:ext cx="1115625" cy="12600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3" name="TextBox 22"/>
                <p:cNvSpPr txBox="1"/>
                <p:nvPr/>
              </p:nvSpPr>
              <p:spPr>
                <a:xfrm>
                  <a:off x="237279" y="4441053"/>
                  <a:ext cx="1144106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uk-UA" sz="2200" b="1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Arial Narrow" panose="020B0606020202030204" pitchFamily="34" charset="0"/>
                    </a:rPr>
                    <a:t>426,2 </a:t>
                  </a:r>
                  <a:endParaRPr lang="ru-RU" sz="2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endParaRPr>
                </a:p>
              </p:txBody>
            </p:sp>
          </p:grpSp>
          <p:grpSp>
            <p:nvGrpSpPr>
              <p:cNvPr id="59" name="Группа 58"/>
              <p:cNvGrpSpPr/>
              <p:nvPr/>
            </p:nvGrpSpPr>
            <p:grpSpPr>
              <a:xfrm>
                <a:off x="2611047" y="4134128"/>
                <a:ext cx="1275000" cy="1857935"/>
                <a:chOff x="2611047" y="4134128"/>
                <a:chExt cx="1275000" cy="1857935"/>
              </a:xfrm>
            </p:grpSpPr>
            <p:pic>
              <p:nvPicPr>
                <p:cNvPr id="24" name="Picture 2" descr="C:\Documents and Settings\analiz\Рабочий стол\шина.jpg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11047" y="4552063"/>
                  <a:ext cx="1275000" cy="14400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6" name="TextBox 25"/>
                <p:cNvSpPr txBox="1"/>
                <p:nvPr/>
              </p:nvSpPr>
              <p:spPr>
                <a:xfrm>
                  <a:off x="2701557" y="4134128"/>
                  <a:ext cx="1088525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uk-UA" sz="2200" b="1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Arial Narrow" panose="020B0606020202030204" pitchFamily="34" charset="0"/>
                    </a:rPr>
                    <a:t>531,7</a:t>
                  </a:r>
                  <a:endParaRPr lang="ru-RU" sz="2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endParaRPr>
                </a:p>
              </p:txBody>
            </p:sp>
          </p:grpSp>
          <p:sp>
            <p:nvSpPr>
              <p:cNvPr id="25" name="Штриховая стрелка вправо 24"/>
              <p:cNvSpPr/>
              <p:nvPr/>
            </p:nvSpPr>
            <p:spPr>
              <a:xfrm rot="20844333">
                <a:off x="1415264" y="4455816"/>
                <a:ext cx="1260000" cy="540000"/>
              </a:xfrm>
              <a:prstGeom prst="stripedRightArrow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20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+24,8 %</a:t>
                </a:r>
                <a:endParaRPr lang="ru-RU" sz="2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 rot="16200000">
                <a:off x="-450445" y="4640393"/>
                <a:ext cx="12498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i="1" dirty="0">
                    <a:latin typeface="Arial Narrow" panose="020B0606020202030204" pitchFamily="34" charset="0"/>
                  </a:rPr>
                  <a:t>м</a:t>
                </a:r>
                <a:r>
                  <a:rPr lang="uk-UA" i="1" dirty="0" smtClean="0">
                    <a:latin typeface="Arial Narrow" panose="020B0606020202030204" pitchFamily="34" charset="0"/>
                  </a:rPr>
                  <a:t>лн грн</a:t>
                </a:r>
                <a:endParaRPr lang="ru-RU" i="1" dirty="0"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2" name="TextBox 1"/>
            <p:cNvSpPr txBox="1"/>
            <p:nvPr/>
          </p:nvSpPr>
          <p:spPr>
            <a:xfrm>
              <a:off x="2829294" y="5963035"/>
              <a:ext cx="10422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i="1" dirty="0" smtClean="0">
                  <a:latin typeface="Arial Narrow" panose="020B0606020202030204" pitchFamily="34" charset="0"/>
                </a:rPr>
                <a:t>2019 рік</a:t>
              </a:r>
              <a:endParaRPr lang="ru-RU" i="1" dirty="0">
                <a:latin typeface="Arial Narrow" panose="020B060602020203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1124" y="6034116"/>
              <a:ext cx="10422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i="1" dirty="0" smtClean="0">
                  <a:latin typeface="Arial Narrow" panose="020B0606020202030204" pitchFamily="34" charset="0"/>
                </a:rPr>
                <a:t>2018 рік</a:t>
              </a:r>
              <a:endParaRPr lang="ru-RU" i="1" dirty="0">
                <a:latin typeface="Arial Narrow" panose="020B0606020202030204" pitchFamily="34" charset="0"/>
              </a:endParaRPr>
            </a:p>
          </p:txBody>
        </p:sp>
      </p:grpSp>
      <p:cxnSp>
        <p:nvCxnSpPr>
          <p:cNvPr id="31" name="Прямая соединительная линия 30"/>
          <p:cNvCxnSpPr/>
          <p:nvPr/>
        </p:nvCxnSpPr>
        <p:spPr>
          <a:xfrm>
            <a:off x="3790082" y="4368484"/>
            <a:ext cx="1185499" cy="1825286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585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naliz\Рабочий стол\Рисунок1.pn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27" y="762659"/>
            <a:ext cx="6955956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Группа 27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5634" y="-22649"/>
            <a:ext cx="5214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РЕАЛІЗАЦІЯ ЖИТЛОВИХ ПРОГРАМ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5031390" y="677658"/>
            <a:ext cx="3960000" cy="5580000"/>
            <a:chOff x="5016876" y="677658"/>
            <a:chExt cx="3960000" cy="5580000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5016876" y="677658"/>
              <a:ext cx="3960000" cy="5580000"/>
            </a:xfrm>
            <a:prstGeom prst="roundRect">
              <a:avLst/>
            </a:prstGeom>
            <a:noFill/>
            <a:ln cmpd="sng">
              <a:solidFill>
                <a:srgbClr val="00D2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endParaRPr lang="uk-UA" dirty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endParaRPr lang="uk-UA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endParaRPr lang="uk-UA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endParaRP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uk-UA" b="1" i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Програма молодіжного житлового </a:t>
              </a:r>
              <a:r>
                <a:rPr lang="uk-UA" b="1" i="1" spc="-4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кредитування</a:t>
              </a:r>
              <a:r>
                <a:rPr lang="uk-UA" spc="-4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uk-UA" spc="-4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- </a:t>
              </a: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b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3555,3 тис. грн, придбано 5 квартир. Н</a:t>
              </a:r>
              <a:r>
                <a:rPr lang="ru-RU" dirty="0" err="1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адано</a:t>
              </a:r>
              <a:r>
                <a:rPr lang="ru-RU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1 кредит на будівництво </a:t>
              </a:r>
              <a:r>
                <a:rPr lang="ru-RU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житла</a:t>
              </a:r>
              <a:r>
                <a:rPr lang="ru-RU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за </a:t>
              </a:r>
              <a:r>
                <a:rPr lang="ru-RU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рахунок</a:t>
              </a:r>
              <a:r>
                <a:rPr lang="ru-RU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коштів</a:t>
              </a:r>
              <a:r>
                <a:rPr lang="ru-RU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Державного фонду </a:t>
              </a:r>
              <a:r>
                <a:rPr lang="ru-RU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сприяння</a:t>
              </a:r>
              <a:r>
                <a:rPr lang="ru-RU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молодіжному</a:t>
              </a:r>
              <a:r>
                <a:rPr lang="ru-RU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dirty="0" err="1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будівництву</a:t>
              </a:r>
              <a:r>
                <a:rPr lang="ru-RU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– 673,3 </a:t>
              </a:r>
              <a:r>
                <a:rPr lang="ru-RU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тис. грн.</a:t>
              </a: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uk-UA" b="1" i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Часткова компенсація відсоткової ставки</a:t>
              </a: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- 982,3 тис. грн.</a:t>
              </a: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b="1" i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Здешевлення вартості іпотечних кредитів</a:t>
              </a:r>
              <a:r>
                <a:rPr lang="uk-UA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– </a:t>
              </a:r>
              <a:b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1151,6 тис. грн.</a:t>
              </a: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uk-UA" b="1" i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«Доступне житло» </a:t>
              </a: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-</a:t>
              </a:r>
              <a:r>
                <a:rPr lang="uk-UA" b="1" i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br>
                <a:rPr lang="uk-UA" b="1" i="1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2398,0 тис. грн, придбано 9 квартир.</a:t>
              </a:r>
              <a:endParaRPr lang="uk-UA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3" name="Овал 12"/>
            <p:cNvSpPr/>
            <p:nvPr/>
          </p:nvSpPr>
          <p:spPr>
            <a:xfrm>
              <a:off x="6366876" y="764998"/>
              <a:ext cx="1260000" cy="1080000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 l="-11633" r="11633"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7" name="Группа 6"/>
          <p:cNvGrpSpPr/>
          <p:nvPr/>
        </p:nvGrpSpPr>
        <p:grpSpPr>
          <a:xfrm>
            <a:off x="150484" y="677914"/>
            <a:ext cx="3960000" cy="5580000"/>
            <a:chOff x="106942" y="677914"/>
            <a:chExt cx="3960000" cy="5580000"/>
          </a:xfrm>
        </p:grpSpPr>
        <p:sp>
          <p:nvSpPr>
            <p:cNvPr id="2" name="Скругленный прямоугольник 1"/>
            <p:cNvSpPr/>
            <p:nvPr/>
          </p:nvSpPr>
          <p:spPr>
            <a:xfrm>
              <a:off x="106942" y="677914"/>
              <a:ext cx="3960000" cy="5580000"/>
            </a:xfrm>
            <a:prstGeom prst="roundRect">
              <a:avLst/>
            </a:prstGeom>
            <a:noFill/>
            <a:ln cmpd="sng">
              <a:solidFill>
                <a:srgbClr val="00D2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endParaRPr lang="uk-UA" sz="20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endParaRPr lang="uk-UA" sz="2000" b="1" i="1" dirty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endParaRPr lang="uk-UA" sz="20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endParaRPr lang="uk-UA" sz="20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r>
                <a:rPr lang="uk-UA" sz="2200" b="1" i="1" dirty="0" smtClean="0">
                  <a:solidFill>
                    <a:srgbClr val="006432"/>
                  </a:solidFill>
                  <a:latin typeface="Arial Narrow" panose="020B0606020202030204" pitchFamily="34" charset="0"/>
                </a:rPr>
                <a:t>«Власний дім»</a:t>
              </a:r>
            </a:p>
            <a:p>
              <a:pPr algn="ctr"/>
              <a:endParaRPr lang="uk-UA" sz="5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>
                <a:spcBef>
                  <a:spcPts val="600"/>
                </a:spcBef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укладено договорів -  100;</a:t>
              </a: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введено в дію ж/б – 3,6 тис. м</a:t>
              </a:r>
              <a:r>
                <a:rPr lang="uk-UA" baseline="300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2</a:t>
              </a: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;</a:t>
              </a: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придбано – 29 буд.;</a:t>
              </a: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інженерно облаштовано  – 8 буд.;</a:t>
              </a:r>
            </a:p>
            <a:p>
              <a:pPr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надано кредити на:</a:t>
              </a:r>
            </a:p>
            <a:p>
              <a:pPr>
                <a:spcBef>
                  <a:spcPts val="600"/>
                </a:spcBef>
                <a:buFont typeface="Wingdings" panose="05000000000000000000" pitchFamily="2" charset="2"/>
                <a:buChar char="ü"/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 будівництво підсобних господарських приміщень -  5 од.;</a:t>
              </a:r>
            </a:p>
            <a:p>
              <a:pPr>
                <a:spcBef>
                  <a:spcPts val="600"/>
                </a:spcBef>
                <a:buFont typeface="Wingdings" panose="05000000000000000000" pitchFamily="2" charset="2"/>
                <a:buChar char="ü"/>
              </a:pPr>
              <a:r>
                <a:rPr lang="uk-UA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розвиток особистого селянського господарства – 18 од.</a:t>
              </a:r>
            </a:p>
            <a:p>
              <a:pPr>
                <a:spcBef>
                  <a:spcPts val="600"/>
                </a:spcBef>
              </a:pPr>
              <a:r>
                <a:rPr lang="uk-UA" u="sng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Використано -  10,9 млн грн</a:t>
              </a:r>
              <a:endParaRPr lang="uk-UA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" name="Овал 9"/>
            <p:cNvSpPr/>
            <p:nvPr/>
          </p:nvSpPr>
          <p:spPr>
            <a:xfrm>
              <a:off x="1366942" y="895501"/>
              <a:ext cx="1440000" cy="1080000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195804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Скругленный прямоугольник 1031"/>
          <p:cNvSpPr/>
          <p:nvPr/>
        </p:nvSpPr>
        <p:spPr>
          <a:xfrm>
            <a:off x="3384341" y="511586"/>
            <a:ext cx="2340000" cy="540000"/>
          </a:xfrm>
          <a:prstGeom prst="roundRect">
            <a:avLst/>
          </a:prstGeom>
          <a:solidFill>
            <a:schemeClr val="bg2">
              <a:lumMod val="9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410,8 млн грн</a:t>
            </a:r>
            <a:endParaRPr lang="ru-RU" sz="30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34" y="20893"/>
            <a:ext cx="9123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ЖИТЛОВО-КОМУНАЛЬНЕ ГОСПОДАРСТВО ТА ЕНЕРГОЗБЕРЕЖЕННЯ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6" name="Группа 1025"/>
          <p:cNvGrpSpPr/>
          <p:nvPr/>
        </p:nvGrpSpPr>
        <p:grpSpPr>
          <a:xfrm>
            <a:off x="1477018" y="2191736"/>
            <a:ext cx="3121594" cy="2720404"/>
            <a:chOff x="1447990" y="2206250"/>
            <a:chExt cx="3121594" cy="2720404"/>
          </a:xfrm>
        </p:grpSpPr>
        <p:pic>
          <p:nvPicPr>
            <p:cNvPr id="4" name="Picture 2" descr="C:\Documents and Settings\analiz\Рабочий стол\жкг\kotelnaya.jpg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990" y="3306654"/>
              <a:ext cx="3121594" cy="16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2061782" y="2206250"/>
              <a:ext cx="203951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46,2 млн грн </a:t>
              </a:r>
              <a:r>
                <a:rPr lang="uk-UA" dirty="0" smtClean="0">
                  <a:latin typeface="Arial Narrow" panose="020B0606020202030204" pitchFamily="34" charset="0"/>
                </a:rPr>
                <a:t>– на модернізацію </a:t>
              </a:r>
              <a:br>
                <a:rPr lang="uk-UA" dirty="0" smtClean="0">
                  <a:latin typeface="Arial Narrow" panose="020B0606020202030204" pitchFamily="34" charset="0"/>
                </a:rPr>
              </a:br>
              <a:r>
                <a:rPr lang="uk-UA" dirty="0" smtClean="0">
                  <a:latin typeface="Arial Narrow" panose="020B0606020202030204" pitchFamily="34" charset="0"/>
                </a:rPr>
                <a:t>8-ми котелень та заміну 5,5 км мереж</a:t>
              </a:r>
              <a:endParaRPr lang="ru-RU" dirty="0">
                <a:latin typeface="Arial Narrow" panose="020B0606020202030204" pitchFamily="34" charset="0"/>
              </a:endParaRPr>
            </a:p>
          </p:txBody>
        </p:sp>
      </p:grpSp>
      <p:cxnSp>
        <p:nvCxnSpPr>
          <p:cNvPr id="7" name="Прямая со стрелкой 6"/>
          <p:cNvCxnSpPr>
            <a:stCxn id="1032" idx="2"/>
          </p:cNvCxnSpPr>
          <p:nvPr/>
        </p:nvCxnSpPr>
        <p:spPr>
          <a:xfrm flipH="1">
            <a:off x="2645602" y="1051586"/>
            <a:ext cx="1908739" cy="289182"/>
          </a:xfrm>
          <a:prstGeom prst="straightConnector1">
            <a:avLst/>
          </a:prstGeom>
          <a:ln w="25400" cmpd="dbl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1032" idx="2"/>
            <a:endCxn id="16" idx="0"/>
          </p:cNvCxnSpPr>
          <p:nvPr/>
        </p:nvCxnSpPr>
        <p:spPr>
          <a:xfrm flipH="1">
            <a:off x="3110566" y="1051586"/>
            <a:ext cx="1443775" cy="1140150"/>
          </a:xfrm>
          <a:prstGeom prst="straightConnector1">
            <a:avLst/>
          </a:prstGeom>
          <a:ln w="25400" cmpd="dbl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032" idx="2"/>
          </p:cNvCxnSpPr>
          <p:nvPr/>
        </p:nvCxnSpPr>
        <p:spPr>
          <a:xfrm>
            <a:off x="4554341" y="1051586"/>
            <a:ext cx="1154823" cy="1234117"/>
          </a:xfrm>
          <a:prstGeom prst="straightConnector1">
            <a:avLst/>
          </a:prstGeom>
          <a:ln w="25400" cmpd="dbl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1032" idx="2"/>
          </p:cNvCxnSpPr>
          <p:nvPr/>
        </p:nvCxnSpPr>
        <p:spPr>
          <a:xfrm>
            <a:off x="4554341" y="1051586"/>
            <a:ext cx="2681955" cy="491455"/>
          </a:xfrm>
          <a:prstGeom prst="straightConnector1">
            <a:avLst/>
          </a:prstGeom>
          <a:ln w="25400" cmpd="dbl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30" name="Группа 1029"/>
          <p:cNvGrpSpPr/>
          <p:nvPr/>
        </p:nvGrpSpPr>
        <p:grpSpPr>
          <a:xfrm>
            <a:off x="4362601" y="2285703"/>
            <a:ext cx="2272681" cy="2554711"/>
            <a:chOff x="4362601" y="2285703"/>
            <a:chExt cx="2272681" cy="2554711"/>
          </a:xfrm>
        </p:grpSpPr>
        <p:sp>
          <p:nvSpPr>
            <p:cNvPr id="18" name="TextBox 17"/>
            <p:cNvSpPr txBox="1"/>
            <p:nvPr/>
          </p:nvSpPr>
          <p:spPr>
            <a:xfrm>
              <a:off x="4362601" y="2285703"/>
              <a:ext cx="227268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uk-UA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322,4 млн грн </a:t>
              </a:r>
              <a:r>
                <a:rPr lang="uk-UA" dirty="0" smtClean="0">
                  <a:latin typeface="Arial Narrow" panose="020B0606020202030204" pitchFamily="34" charset="0"/>
                </a:rPr>
                <a:t>– на благоустрій населених пунктів</a:t>
              </a:r>
              <a:endParaRPr lang="ru-RU" dirty="0">
                <a:latin typeface="Arial Narrow" panose="020B0606020202030204" pitchFamily="34" charset="0"/>
              </a:endParaRPr>
            </a:p>
          </p:txBody>
        </p:sp>
        <p:pic>
          <p:nvPicPr>
            <p:cNvPr id="1027" name="Picture 3" descr="C:\Documents and Settings\analiz\Рабочий стол\жкг\hjs4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0873" y="3220414"/>
              <a:ext cx="1915313" cy="16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25" name="Группа 1024"/>
          <p:cNvGrpSpPr/>
          <p:nvPr/>
        </p:nvGrpSpPr>
        <p:grpSpPr>
          <a:xfrm>
            <a:off x="2106" y="764833"/>
            <a:ext cx="2643496" cy="3061417"/>
            <a:chOff x="2106" y="808375"/>
            <a:chExt cx="2643496" cy="3061417"/>
          </a:xfrm>
        </p:grpSpPr>
        <p:sp>
          <p:nvSpPr>
            <p:cNvPr id="15" name="TextBox 14"/>
            <p:cNvSpPr txBox="1"/>
            <p:nvPr/>
          </p:nvSpPr>
          <p:spPr>
            <a:xfrm>
              <a:off x="31134" y="808375"/>
              <a:ext cx="2614468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12,4 млн грн </a:t>
              </a:r>
              <a:r>
                <a:rPr lang="uk-UA" dirty="0" smtClean="0">
                  <a:latin typeface="Arial Narrow" panose="020B0606020202030204" pitchFamily="34" charset="0"/>
                </a:rPr>
                <a:t>– на експлуатацію та технічне обслуговування житлового фонду та ліфтового господарства</a:t>
              </a:r>
              <a:endParaRPr lang="ru-RU" dirty="0">
                <a:latin typeface="Arial Narrow" panose="020B0606020202030204" pitchFamily="34" charset="0"/>
              </a:endParaRPr>
            </a:p>
          </p:txBody>
        </p:sp>
        <p:pic>
          <p:nvPicPr>
            <p:cNvPr id="1029" name="Picture 5" descr="C:\Documents and Settings\analiz\Рабочий стол\жкг\1465305151-4639.jpg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6" y="2249792"/>
              <a:ext cx="1718671" cy="16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24" name="Группа 1023"/>
          <p:cNvGrpSpPr/>
          <p:nvPr/>
        </p:nvGrpSpPr>
        <p:grpSpPr>
          <a:xfrm>
            <a:off x="169138" y="4688097"/>
            <a:ext cx="5615156" cy="1800000"/>
            <a:chOff x="169138" y="4688097"/>
            <a:chExt cx="5615156" cy="1800000"/>
          </a:xfrm>
        </p:grpSpPr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38" y="4688097"/>
              <a:ext cx="3330926" cy="18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5"/>
            <p:cNvSpPr txBox="1"/>
            <p:nvPr/>
          </p:nvSpPr>
          <p:spPr>
            <a:xfrm>
              <a:off x="3588558" y="5158212"/>
              <a:ext cx="2195736" cy="1046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у 2018 р. «теплих» кредитів видано </a:t>
              </a:r>
              <a:br>
                <a:rPr lang="uk-UA" sz="20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0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на </a:t>
              </a:r>
              <a:r>
                <a:rPr lang="uk-UA" sz="22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25,4</a:t>
              </a:r>
              <a:r>
                <a:rPr lang="uk-UA" sz="22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uk-UA" sz="200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млн грн</a:t>
              </a:r>
              <a:endParaRPr lang="ru-R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1031" name="Группа 1030"/>
          <p:cNvGrpSpPr/>
          <p:nvPr/>
        </p:nvGrpSpPr>
        <p:grpSpPr>
          <a:xfrm>
            <a:off x="6512539" y="808375"/>
            <a:ext cx="2624961" cy="4422407"/>
            <a:chOff x="6512539" y="808375"/>
            <a:chExt cx="2624961" cy="4422407"/>
          </a:xfrm>
        </p:grpSpPr>
        <p:pic>
          <p:nvPicPr>
            <p:cNvPr id="1028" name="Picture 4" descr="C:\Documents and Settings\analiz\Рабочий стол\жкг\1506263111_8b440cf52ea2ccc6169cc5fa2efa5c14_0.jpg"/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2539" y="3610782"/>
              <a:ext cx="2624961" cy="16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6738201" y="808375"/>
              <a:ext cx="2384785" cy="27546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uk-UA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29,8 млн грн </a:t>
              </a:r>
              <a:r>
                <a:rPr lang="uk-UA" dirty="0" smtClean="0">
                  <a:latin typeface="Arial Narrow" panose="020B0606020202030204" pitchFamily="34" charset="0"/>
                </a:rPr>
                <a:t>– на водопостачання та водовідведення </a:t>
              </a:r>
              <a:r>
                <a:rPr lang="uk-UA" sz="1700" i="1" dirty="0" smtClean="0">
                  <a:latin typeface="Arial Narrow" panose="020B0606020202030204" pitchFamily="34" charset="0"/>
                </a:rPr>
                <a:t>(реконструкція та заміна 3 км водопровідних та каналізаційних мереж, встановлено сучасне насосне обладнання </a:t>
              </a:r>
              <a:br>
                <a:rPr lang="uk-UA" sz="1700" i="1" dirty="0" smtClean="0">
                  <a:latin typeface="Arial Narrow" panose="020B0606020202030204" pitchFamily="34" charset="0"/>
                </a:rPr>
              </a:br>
              <a:r>
                <a:rPr lang="uk-UA" sz="1700" i="1" dirty="0" smtClean="0">
                  <a:latin typeface="Arial Narrow" panose="020B0606020202030204" pitchFamily="34" charset="0"/>
                </a:rPr>
                <a:t>на 8-ми водопровідних, </a:t>
              </a:r>
              <a:br>
                <a:rPr lang="uk-UA" sz="1700" i="1" dirty="0" smtClean="0">
                  <a:latin typeface="Arial Narrow" panose="020B0606020202030204" pitchFamily="34" charset="0"/>
                </a:rPr>
              </a:br>
              <a:r>
                <a:rPr lang="uk-UA" sz="1700" i="1" dirty="0" smtClean="0">
                  <a:latin typeface="Arial Narrow" panose="020B0606020202030204" pitchFamily="34" charset="0"/>
                </a:rPr>
                <a:t>3-х каналізаційних НС)   </a:t>
              </a:r>
              <a:endParaRPr lang="ru-RU" sz="1700" i="1" dirty="0">
                <a:latin typeface="Arial Narrow" panose="020B06060202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004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Группа 28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5634" y="14514"/>
            <a:ext cx="5286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СОЦІАЛЬНИЙ ЗАХИСТ НАСЕЛЕННЯ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25" y="476179"/>
            <a:ext cx="5850001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23957" y="3155004"/>
            <a:ext cx="4140000" cy="720000"/>
            <a:chOff x="4894168" y="1733631"/>
            <a:chExt cx="4140000" cy="720000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4894168" y="1733631"/>
              <a:ext cx="4140000" cy="720000"/>
            </a:xfrm>
            <a:prstGeom prst="roundRect">
              <a:avLst/>
            </a:prstGeom>
            <a:solidFill>
              <a:schemeClr val="bg1"/>
            </a:solidFill>
            <a:ln cmpd="sng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88913"/>
              <a:r>
                <a:rPr lang="uk-UA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Державні соціальні допомоги отримують </a:t>
              </a:r>
              <a:br>
                <a:rPr lang="uk-UA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58,6 тис. осіб – 1,2 млрд грн</a:t>
              </a:r>
              <a:endPara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4974474" y="2043524"/>
              <a:ext cx="144000" cy="1440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23957" y="3981426"/>
            <a:ext cx="4140000" cy="1080000"/>
            <a:chOff x="4894168" y="1733631"/>
            <a:chExt cx="4140000" cy="1080000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894168" y="1733631"/>
              <a:ext cx="4140000" cy="1080000"/>
            </a:xfrm>
            <a:prstGeom prst="roundRect">
              <a:avLst/>
            </a:prstGeom>
            <a:solidFill>
              <a:schemeClr val="bg1"/>
            </a:solidFill>
            <a:ln cmpd="sng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88913"/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На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надання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житлових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субсидій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по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оплаті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за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житлово-комунальні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послуги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спрямовано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2427,8 млн грн, на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придбання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твердого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палива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та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скрапленого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газу - 123,1 млн грн</a:t>
              </a:r>
              <a:endPara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17" name="Овал 16"/>
            <p:cNvSpPr/>
            <p:nvPr/>
          </p:nvSpPr>
          <p:spPr>
            <a:xfrm>
              <a:off x="5003502" y="2246720"/>
              <a:ext cx="144000" cy="1440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23957" y="5167599"/>
            <a:ext cx="4140000" cy="1080000"/>
            <a:chOff x="4894168" y="1733630"/>
            <a:chExt cx="4140000" cy="1080000"/>
          </a:xfrm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4894168" y="1733630"/>
              <a:ext cx="4140000" cy="1080000"/>
            </a:xfrm>
            <a:prstGeom prst="roundRect">
              <a:avLst/>
            </a:prstGeom>
            <a:solidFill>
              <a:schemeClr val="bg1"/>
            </a:solidFill>
            <a:ln cmpd="sng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88913"/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Для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надання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пільг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на оплату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житлово-комунальних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послуг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,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придбання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твердого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палива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та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скрапленого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газу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спрямовано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b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334,0 млн грн</a:t>
              </a:r>
              <a:endPara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37" name="Овал 36"/>
            <p:cNvSpPr/>
            <p:nvPr/>
          </p:nvSpPr>
          <p:spPr>
            <a:xfrm>
              <a:off x="4988988" y="2232206"/>
              <a:ext cx="144000" cy="1440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6170690" y="374581"/>
            <a:ext cx="2880000" cy="5940000"/>
            <a:chOff x="6156176" y="476179"/>
            <a:chExt cx="2880000" cy="5940000"/>
          </a:xfrm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6156176" y="476179"/>
              <a:ext cx="2880000" cy="5940000"/>
            </a:xfrm>
            <a:prstGeom prst="roundRect">
              <a:avLst/>
            </a:prstGeom>
            <a:noFill/>
            <a:ln cmpd="sng">
              <a:solidFill>
                <a:srgbClr val="00D2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endParaRPr lang="ru-RU" sz="22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endParaRPr lang="ru-RU" sz="2200" b="1" i="1" dirty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r>
                <a:rPr lang="ru-RU" sz="2200" b="1" i="1" dirty="0" err="1" smtClean="0">
                  <a:solidFill>
                    <a:srgbClr val="006432"/>
                  </a:solidFill>
                  <a:latin typeface="Arial Narrow" panose="020B0606020202030204" pitchFamily="34" charset="0"/>
                </a:rPr>
                <a:t>Забезпечення</a:t>
              </a:r>
              <a:r>
                <a:rPr lang="ru-RU" sz="2200" b="1" i="1" dirty="0" smtClean="0">
                  <a:solidFill>
                    <a:srgbClr val="006432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2200" b="1" i="1" dirty="0" err="1">
                  <a:solidFill>
                    <a:srgbClr val="006432"/>
                  </a:solidFill>
                  <a:latin typeface="Arial Narrow" panose="020B0606020202030204" pitchFamily="34" charset="0"/>
                </a:rPr>
                <a:t>житлом</a:t>
              </a:r>
              <a:r>
                <a:rPr lang="ru-RU" sz="2200" b="1" i="1" dirty="0">
                  <a:solidFill>
                    <a:srgbClr val="006432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2200" b="1" i="1" dirty="0" err="1">
                  <a:solidFill>
                    <a:srgbClr val="006432"/>
                  </a:solidFill>
                  <a:latin typeface="Arial Narrow" panose="020B0606020202030204" pitchFamily="34" charset="0"/>
                </a:rPr>
                <a:t>пільгових</a:t>
              </a:r>
              <a:r>
                <a:rPr lang="ru-RU" sz="2200" b="1" i="1" dirty="0">
                  <a:solidFill>
                    <a:srgbClr val="006432"/>
                  </a:solidFill>
                  <a:latin typeface="Arial Narrow" panose="020B0606020202030204" pitchFamily="34" charset="0"/>
                </a:rPr>
                <a:t>  категорій </a:t>
              </a:r>
              <a:r>
                <a:rPr lang="ru-RU" sz="2200" b="1" i="1" dirty="0" err="1">
                  <a:solidFill>
                    <a:srgbClr val="006432"/>
                  </a:solidFill>
                  <a:latin typeface="Arial Narrow" panose="020B0606020202030204" pitchFamily="34" charset="0"/>
                </a:rPr>
                <a:t>громадян</a:t>
              </a:r>
              <a:endParaRPr lang="ru-RU" sz="2200" b="1" i="1" dirty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endParaRPr lang="ru-RU" sz="500" dirty="0" smtClean="0">
                <a:solidFill>
                  <a:schemeClr val="tx1"/>
                </a:solidFill>
                <a:latin typeface="Arial Narrow" panose="020B0606020202030204" pitchFamily="34" charset="0"/>
              </a:endParaRPr>
            </a:p>
            <a:p>
              <a:r>
                <a:rPr lang="ru-RU" sz="1600" dirty="0" err="1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Виплачено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компенсацій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/>
              </a:r>
              <a:b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за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належні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для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отримання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spc="-4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жилі</a:t>
              </a:r>
              <a:r>
                <a:rPr lang="ru-RU" sz="1600" spc="-4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spc="-4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приміщення</a:t>
              </a:r>
              <a:r>
                <a:rPr lang="ru-RU" sz="1600" spc="-4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 –   </a:t>
              </a:r>
              <a:r>
                <a:rPr lang="ru-RU" sz="1600" spc="-4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14,5 </a:t>
              </a:r>
              <a:r>
                <a:rPr lang="ru-RU" sz="1600" spc="-4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млн </a:t>
              </a:r>
              <a:r>
                <a:rPr lang="ru-RU" sz="1600" spc="-4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грн, </a:t>
              </a:r>
              <a:br>
                <a:rPr lang="ru-RU" sz="1600" spc="-4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ru-RU" sz="1600" spc="-4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у </a:t>
              </a:r>
              <a:r>
                <a:rPr lang="ru-RU" sz="1600" spc="-40" dirty="0" err="1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т.ч</a:t>
              </a:r>
              <a:r>
                <a:rPr lang="ru-RU" sz="1600" spc="-4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.:</a:t>
              </a:r>
              <a:endParaRPr lang="ru-RU" sz="1600" spc="-4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  <a:p>
              <a:pPr>
                <a:buFont typeface="Arial" panose="020B0604020202020204" pitchFamily="34" charset="0"/>
                <a:buChar char="•"/>
              </a:pP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для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сімей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загиблих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учасників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бойових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дій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на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території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інших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держав та для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осіб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з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інвалідністю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I-II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групи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з числа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учасників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бойових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дій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 - 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/>
              </a:r>
              <a:b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5,3 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млн грн 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5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осіб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);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  <a:p>
              <a:pPr>
                <a:buFont typeface="Arial" panose="020B0604020202020204" pitchFamily="34" charset="0"/>
                <a:buChar char="•"/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 для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сімей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загиблих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та  для осіб з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інвалідністю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I-II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груп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, яка настала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внаслідок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поранення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контузії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каліцтва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або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захворювання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одержаних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під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час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безпосередньої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участі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/>
              </a:r>
              <a:b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в 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АТО – 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9,2 </a:t>
              </a:r>
              <a:r>
                <a:rPr lang="ru-RU" sz="160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млн грн 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(12 </a:t>
              </a:r>
              <a:r>
                <a:rPr lang="ru-RU" sz="1600" dirty="0" err="1">
                  <a:solidFill>
                    <a:schemeClr val="tx1"/>
                  </a:solidFill>
                  <a:latin typeface="Arial Narrow" panose="020B0606020202030204" pitchFamily="34" charset="0"/>
                </a:rPr>
                <a:t>осіб</a:t>
              </a: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).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39" name="Овал 38"/>
            <p:cNvSpPr/>
            <p:nvPr/>
          </p:nvSpPr>
          <p:spPr>
            <a:xfrm>
              <a:off x="6822176" y="500309"/>
              <a:ext cx="1440000" cy="720000"/>
            </a:xfrm>
            <a:prstGeom prst="ellipse">
              <a:avLst/>
            </a:prstGeom>
            <a:blipFill rotWithShape="1"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4" name="Правая фигурная скобка 3"/>
          <p:cNvSpPr/>
          <p:nvPr/>
        </p:nvSpPr>
        <p:spPr>
          <a:xfrm>
            <a:off x="4254940" y="3981425"/>
            <a:ext cx="252000" cy="2268000"/>
          </a:xfrm>
          <a:prstGeom prst="rightBrace">
            <a:avLst/>
          </a:prstGeom>
          <a:ln w="50800" cmpd="dbl">
            <a:solidFill>
              <a:srgbClr val="009A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535996" y="4669507"/>
            <a:ext cx="17641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2,9 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/>
            </a:r>
            <a:b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</a:br>
            <a:r>
              <a:rPr lang="uk-UA" sz="2200" b="1" dirty="0" smtClean="0">
                <a:latin typeface="Arial Narrow" panose="020B0606020202030204" pitchFamily="34" charset="0"/>
              </a:rPr>
              <a:t>млрд грн</a:t>
            </a:r>
            <a:endParaRPr lang="ru-RU" sz="22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60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34" y="14514"/>
            <a:ext cx="5286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СОЦІАЛЬНИЙ ЗАХИСТ ДІТЕЙ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97256" y="4479911"/>
            <a:ext cx="4500000" cy="972000"/>
            <a:chOff x="139200" y="4479911"/>
            <a:chExt cx="4500000" cy="97200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39200" y="4479911"/>
              <a:ext cx="4500000" cy="972000"/>
            </a:xfrm>
            <a:prstGeom prst="roundRect">
              <a:avLst/>
            </a:prstGeom>
            <a:solidFill>
              <a:schemeClr val="bg1"/>
            </a:solidFill>
            <a:ln cmpd="sng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88913"/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О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хоплення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дітей-сиріт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та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дітей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позбавлених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батьківського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піклування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сімейними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формами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виховання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на 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01.01.2019 - 92,8% </a:t>
              </a:r>
              <a:endPara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16" name="Овал 15"/>
            <p:cNvSpPr/>
            <p:nvPr/>
          </p:nvSpPr>
          <p:spPr>
            <a:xfrm>
              <a:off x="221930" y="4912156"/>
              <a:ext cx="144000" cy="1440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197256" y="5593926"/>
            <a:ext cx="4500000" cy="612000"/>
            <a:chOff x="139200" y="5637468"/>
            <a:chExt cx="4500000" cy="612000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139200" y="5637468"/>
              <a:ext cx="4500000" cy="6120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60338" indent="14288"/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Статус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дітей-сиріт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дітей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позбавлених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батьківського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піклування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, </a:t>
              </a:r>
              <a:r>
                <a:rPr lang="ru-RU" sz="16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надано</a:t>
              </a:r>
              <a:r>
                <a:rPr lang="ru-RU" sz="16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 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330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дітям</a:t>
              </a:r>
              <a:endPara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208540" y="5862774"/>
              <a:ext cx="144000" cy="1440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5175968" y="393769"/>
            <a:ext cx="3780000" cy="5760000"/>
            <a:chOff x="5292080" y="350227"/>
            <a:chExt cx="3780000" cy="5760000"/>
          </a:xfrm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5292080" y="350227"/>
              <a:ext cx="3780000" cy="5760000"/>
            </a:xfrm>
            <a:prstGeom prst="roundRect">
              <a:avLst/>
            </a:prstGeom>
            <a:noFill/>
            <a:ln cmpd="sng">
              <a:solidFill>
                <a:srgbClr val="00D2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endParaRPr lang="uk-UA" sz="16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endParaRPr lang="uk-UA" sz="16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endParaRPr lang="uk-UA" sz="1600" b="1" i="1" dirty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endParaRPr lang="uk-UA" sz="16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endParaRPr lang="uk-UA" sz="16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endParaRPr lang="uk-UA" sz="16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 algn="ctr"/>
              <a:r>
                <a:rPr lang="uk-UA" sz="2200" b="1" i="1" dirty="0" smtClean="0">
                  <a:solidFill>
                    <a:srgbClr val="006432"/>
                  </a:solidFill>
                  <a:latin typeface="Arial Narrow" panose="020B0606020202030204" pitchFamily="34" charset="0"/>
                </a:rPr>
                <a:t>Забезпечення житлом </a:t>
              </a:r>
              <a:br>
                <a:rPr lang="uk-UA" sz="2200" b="1" i="1" dirty="0" smtClean="0">
                  <a:solidFill>
                    <a:srgbClr val="006432"/>
                  </a:solidFill>
                  <a:latin typeface="Arial Narrow" panose="020B0606020202030204" pitchFamily="34" charset="0"/>
                </a:rPr>
              </a:br>
              <a:r>
                <a:rPr lang="uk-UA" sz="2200" b="1" i="1" dirty="0" smtClean="0">
                  <a:solidFill>
                    <a:srgbClr val="006432"/>
                  </a:solidFill>
                  <a:latin typeface="Arial Narrow" panose="020B0606020202030204" pitchFamily="34" charset="0"/>
                </a:rPr>
                <a:t>дітей-сиріт</a:t>
              </a:r>
            </a:p>
            <a:p>
              <a:endParaRPr lang="uk-UA" sz="900" b="1" i="1" dirty="0" smtClean="0">
                <a:solidFill>
                  <a:srgbClr val="006432"/>
                </a:solidFill>
                <a:latin typeface="Arial Narrow" panose="020B0606020202030204" pitchFamily="34" charset="0"/>
              </a:endParaRPr>
            </a:p>
            <a:p>
              <a:pPr>
                <a:tabLst>
                  <a:tab pos="87313" algn="l"/>
                </a:tabLst>
              </a:pP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 придбання житла та приміщень для розвитку сімейних та інших форм виховання, наближених до сімейних, та забезпечення житлом дітей-сиріт, осіб з їх числа виділено 16,0 млн грн субвенції </a:t>
              </a:r>
              <a:b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з Держбюджету, 411,1 тис. грн – </a:t>
              </a:r>
              <a:b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з місцевих бюджетів. Придбано </a:t>
              </a:r>
              <a:b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4 житлових об’єкта для створення ДБСТ, 31 жиле приміщення для </a:t>
              </a:r>
              <a:b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</a:br>
              <a:r>
                <a:rPr lang="uk-UA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40-ти дітей-сиріт, осіб з їх числа.  </a:t>
              </a:r>
              <a:endParaRPr lang="uk-UA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31" name="Овал 30"/>
            <p:cNvSpPr/>
            <p:nvPr/>
          </p:nvSpPr>
          <p:spPr>
            <a:xfrm>
              <a:off x="6192080" y="557265"/>
              <a:ext cx="1980000" cy="1260000"/>
            </a:xfrm>
            <a:prstGeom prst="ellipse">
              <a:avLst/>
            </a:prstGeom>
            <a:blipFill rotWithShape="1"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8" name="Группа 17"/>
          <p:cNvGrpSpPr/>
          <p:nvPr/>
        </p:nvGrpSpPr>
        <p:grpSpPr>
          <a:xfrm>
            <a:off x="130626" y="658862"/>
            <a:ext cx="4821051" cy="3633008"/>
            <a:chOff x="0" y="658862"/>
            <a:chExt cx="4821051" cy="3633008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0" y="674597"/>
              <a:ext cx="2520000" cy="1793597"/>
              <a:chOff x="128857" y="522230"/>
              <a:chExt cx="2520000" cy="1793597"/>
            </a:xfrm>
          </p:grpSpPr>
          <p:sp>
            <p:nvSpPr>
              <p:cNvPr id="8" name="Равнобедренный треугольник 7"/>
              <p:cNvSpPr/>
              <p:nvPr/>
            </p:nvSpPr>
            <p:spPr>
              <a:xfrm>
                <a:off x="128857" y="522230"/>
                <a:ext cx="2520000" cy="1440000"/>
              </a:xfrm>
              <a:prstGeom prst="triangle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776789" y="1946495"/>
                <a:ext cx="12241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28 ДБСТ</a:t>
                </a:r>
                <a:endPara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grpSp>
          <p:nvGrpSpPr>
            <p:cNvPr id="14" name="Группа 13"/>
            <p:cNvGrpSpPr/>
            <p:nvPr/>
          </p:nvGrpSpPr>
          <p:grpSpPr>
            <a:xfrm>
              <a:off x="2301051" y="658862"/>
              <a:ext cx="2520000" cy="1809332"/>
              <a:chOff x="2509285" y="1996177"/>
              <a:chExt cx="2520000" cy="1809332"/>
            </a:xfrm>
          </p:grpSpPr>
          <p:sp>
            <p:nvSpPr>
              <p:cNvPr id="9" name="Овал 8"/>
              <p:cNvSpPr/>
              <p:nvPr/>
            </p:nvSpPr>
            <p:spPr>
              <a:xfrm>
                <a:off x="2509285" y="1996177"/>
                <a:ext cx="2520000" cy="1440000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2761173" y="3436177"/>
                <a:ext cx="20162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192 прийомні сім</a:t>
                </a:r>
                <a:r>
                  <a:rPr lang="en-US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’</a:t>
                </a:r>
                <a:r>
                  <a:rPr lang="uk-UA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ї</a:t>
                </a:r>
                <a:endPara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  <p:grpSp>
          <p:nvGrpSpPr>
            <p:cNvPr id="15" name="Группа 14"/>
            <p:cNvGrpSpPr/>
            <p:nvPr/>
          </p:nvGrpSpPr>
          <p:grpSpPr>
            <a:xfrm>
              <a:off x="1185661" y="2468194"/>
              <a:ext cx="2520000" cy="1823676"/>
              <a:chOff x="1305166" y="2492896"/>
              <a:chExt cx="2520000" cy="1823676"/>
            </a:xfrm>
          </p:grpSpPr>
          <p:sp>
            <p:nvSpPr>
              <p:cNvPr id="23" name="Овал 22"/>
              <p:cNvSpPr/>
              <p:nvPr/>
            </p:nvSpPr>
            <p:spPr>
              <a:xfrm>
                <a:off x="1305166" y="2492896"/>
                <a:ext cx="2520000" cy="1440000"/>
              </a:xfrm>
              <a:prstGeom prst="ellips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466577" y="3947240"/>
                <a:ext cx="20162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anose="020B0606020202030204" pitchFamily="34" charset="0"/>
                  </a:rPr>
                  <a:t>499 дітей в них</a:t>
                </a:r>
                <a:endPara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020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4" y="-8135"/>
            <a:ext cx="1542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ОСВІТА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Прямоугольник 22"/>
          <p:cNvSpPr/>
          <p:nvPr/>
        </p:nvSpPr>
        <p:spPr>
          <a:xfrm>
            <a:off x="5455348" y="3506295"/>
            <a:ext cx="3518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І</a:t>
            </a:r>
            <a:r>
              <a:rPr lang="uk-UA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нклюзивно-ресурсні центри</a:t>
            </a:r>
            <a:endParaRPr lang="uk-UA" b="1" i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13881" y="3806895"/>
            <a:ext cx="6779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Створено 12 інклюзивно-ресурсних центрів, ще 5 відкриються цього року</a:t>
            </a:r>
            <a:endParaRPr lang="uk-UA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83430" y="4244536"/>
            <a:ext cx="8288337" cy="2013968"/>
            <a:chOff x="136692" y="4317106"/>
            <a:chExt cx="8288337" cy="2013968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1677359" y="4891074"/>
              <a:ext cx="1440000" cy="1440000"/>
            </a:xfrm>
            <a:prstGeom prst="round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3208214" y="4317106"/>
              <a:ext cx="1440000" cy="1440000"/>
            </a:xfrm>
            <a:prstGeom prst="roundRect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136692" y="4333424"/>
              <a:ext cx="1440000" cy="1440000"/>
            </a:xfrm>
            <a:prstGeom prst="round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6265029" y="4317106"/>
              <a:ext cx="2160000" cy="1440000"/>
            </a:xfrm>
            <a:prstGeom prst="round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4" name="Скругленный прямоугольник 33"/>
            <p:cNvSpPr/>
            <p:nvPr/>
          </p:nvSpPr>
          <p:spPr>
            <a:xfrm>
              <a:off x="4733981" y="4891074"/>
              <a:ext cx="1440000" cy="1440000"/>
            </a:xfrm>
            <a:prstGeom prst="roundRect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6542573" y="1040064"/>
            <a:ext cx="2495412" cy="2283085"/>
            <a:chOff x="6542573" y="1040064"/>
            <a:chExt cx="2495412" cy="2283085"/>
          </a:xfrm>
        </p:grpSpPr>
        <p:grpSp>
          <p:nvGrpSpPr>
            <p:cNvPr id="35" name="Группа 34"/>
            <p:cNvGrpSpPr/>
            <p:nvPr/>
          </p:nvGrpSpPr>
          <p:grpSpPr>
            <a:xfrm>
              <a:off x="6542573" y="1040064"/>
              <a:ext cx="828000" cy="1800000"/>
              <a:chOff x="192517" y="1052375"/>
              <a:chExt cx="985066" cy="2160067"/>
            </a:xfrm>
          </p:grpSpPr>
          <p:grpSp>
            <p:nvGrpSpPr>
              <p:cNvPr id="36" name="Группа 35"/>
              <p:cNvGrpSpPr/>
              <p:nvPr/>
            </p:nvGrpSpPr>
            <p:grpSpPr>
              <a:xfrm>
                <a:off x="192517" y="1052375"/>
                <a:ext cx="985066" cy="2160067"/>
                <a:chOff x="67928" y="3893130"/>
                <a:chExt cx="985066" cy="2160067"/>
              </a:xfrm>
            </p:grpSpPr>
            <p:cxnSp>
              <p:nvCxnSpPr>
                <p:cNvPr id="38" name="Прямая соединительная линия 37"/>
                <p:cNvCxnSpPr/>
                <p:nvPr/>
              </p:nvCxnSpPr>
              <p:spPr>
                <a:xfrm>
                  <a:off x="559495" y="4899156"/>
                  <a:ext cx="0" cy="1154041"/>
                </a:xfrm>
                <a:prstGeom prst="line">
                  <a:avLst/>
                </a:prstGeom>
                <a:ln w="22225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Ромб 38"/>
                <p:cNvSpPr/>
                <p:nvPr/>
              </p:nvSpPr>
              <p:spPr>
                <a:xfrm>
                  <a:off x="67928" y="3893130"/>
                  <a:ext cx="985066" cy="1030679"/>
                </a:xfrm>
                <a:prstGeom prst="diamond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</p:grpSp>
          <p:pic>
            <p:nvPicPr>
              <p:cNvPr id="37" name="Picture 4" descr="C:\Documents and Settings\bild2\Мои документы\Downloads\meeting (5)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1116" y="1198387"/>
                <a:ext cx="612000" cy="612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6" name="Скругленный прямоугольник 45"/>
            <p:cNvSpPr/>
            <p:nvPr/>
          </p:nvSpPr>
          <p:spPr>
            <a:xfrm>
              <a:off x="7057985" y="1883149"/>
              <a:ext cx="1980000" cy="1440000"/>
            </a:xfrm>
            <a:prstGeom prst="roundRect">
              <a:avLst/>
            </a:prstGeom>
            <a:blipFill>
              <a:blip r:embed="rId9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125361" y="402499"/>
            <a:ext cx="6052853" cy="3288575"/>
            <a:chOff x="125361" y="228331"/>
            <a:chExt cx="6052853" cy="3288575"/>
          </a:xfrm>
        </p:grpSpPr>
        <p:grpSp>
          <p:nvGrpSpPr>
            <p:cNvPr id="2" name="Группа 1"/>
            <p:cNvGrpSpPr/>
            <p:nvPr/>
          </p:nvGrpSpPr>
          <p:grpSpPr>
            <a:xfrm>
              <a:off x="125361" y="558135"/>
              <a:ext cx="6052853" cy="2958771"/>
              <a:chOff x="125361" y="558135"/>
              <a:chExt cx="6052853" cy="2958771"/>
            </a:xfrm>
          </p:grpSpPr>
          <p:sp>
            <p:nvSpPr>
              <p:cNvPr id="43" name="Скругленный прямоугольник 42"/>
              <p:cNvSpPr/>
              <p:nvPr/>
            </p:nvSpPr>
            <p:spPr>
              <a:xfrm>
                <a:off x="125361" y="2076906"/>
                <a:ext cx="1980000" cy="1440000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Скругленный прямоугольник 43"/>
              <p:cNvSpPr/>
              <p:nvPr/>
            </p:nvSpPr>
            <p:spPr>
              <a:xfrm>
                <a:off x="2218214" y="2076793"/>
                <a:ext cx="1980000" cy="1440000"/>
              </a:xfrm>
              <a:prstGeom prst="round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Скругленный прямоугольник 46"/>
              <p:cNvSpPr/>
              <p:nvPr/>
            </p:nvSpPr>
            <p:spPr>
              <a:xfrm>
                <a:off x="158835" y="558135"/>
                <a:ext cx="1980000" cy="1440000"/>
              </a:xfrm>
              <a:prstGeom prst="roundRect">
                <a:avLst/>
              </a:prstGeom>
              <a:blipFill>
                <a:blip r:embed="rId12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Скругленный прямоугольник 47"/>
              <p:cNvSpPr/>
              <p:nvPr/>
            </p:nvSpPr>
            <p:spPr>
              <a:xfrm>
                <a:off x="4198214" y="558135"/>
                <a:ext cx="1980000" cy="1440000"/>
              </a:xfrm>
              <a:prstGeom prst="roundRect">
                <a:avLst/>
              </a:prstGeom>
              <a:blipFill>
                <a:blip r:embed="rId13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9" name="Прямоугольник 48"/>
            <p:cNvSpPr/>
            <p:nvPr/>
          </p:nvSpPr>
          <p:spPr>
            <a:xfrm>
              <a:off x="1837571" y="228331"/>
              <a:ext cx="2699494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uk-UA" b="1" i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latin typeface="Arial Narrow" panose="020B0606020202030204" pitchFamily="34" charset="0"/>
                </a:rPr>
                <a:t>Творимо Нову українську </a:t>
              </a:r>
            </a:p>
            <a:p>
              <a:pPr algn="ctr">
                <a:defRPr/>
              </a:pPr>
              <a:r>
                <a:rPr lang="uk-UA" b="1" i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latin typeface="Arial Narrow" panose="020B0606020202030204" pitchFamily="34" charset="0"/>
                </a:rPr>
                <a:t>школу разом!</a:t>
              </a:r>
              <a:endParaRPr lang="uk-UA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rial Narrow" panose="020B06060202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635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4368213" y="1014171"/>
            <a:ext cx="4682277" cy="5228194"/>
            <a:chOff x="4368200" y="1260909"/>
            <a:chExt cx="4709885" cy="5047911"/>
          </a:xfrm>
        </p:grpSpPr>
        <p:pic>
          <p:nvPicPr>
            <p:cNvPr id="1026" name="Picture 2" descr="D:\MIR\2019\Рада_регіонального_розвитку\засід_13.03\вхідні\КАРТА_Амбулаторії_3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0490" y="1260909"/>
              <a:ext cx="4707595" cy="50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Прямоугольник 5"/>
            <p:cNvSpPr/>
            <p:nvPr/>
          </p:nvSpPr>
          <p:spPr>
            <a:xfrm>
              <a:off x="4368200" y="6138996"/>
              <a:ext cx="1254721" cy="16982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3931" y="548735"/>
            <a:ext cx="70783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Будівництво 21 амбулаторії загальної практики сімейної медицини </a:t>
            </a:r>
            <a:endParaRPr lang="uk-UA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734345" y="1510640"/>
            <a:ext cx="2900548" cy="4362698"/>
            <a:chOff x="734345" y="1442366"/>
            <a:chExt cx="2900548" cy="4362698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754893" y="4005064"/>
              <a:ext cx="2880000" cy="1800000"/>
            </a:xfrm>
            <a:prstGeom prst="roundRect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734345" y="1442366"/>
              <a:ext cx="2880000" cy="2160000"/>
            </a:xfrm>
            <a:prstGeom prst="round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5634" y="20893"/>
            <a:ext cx="3054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ОХОРОНА ЗДОРОВ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’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43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4" y="35407"/>
            <a:ext cx="4566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ФІЗИЧНА КУЛЬТУРА І СПОРТ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95536" y="4324835"/>
            <a:ext cx="7903082" cy="1800000"/>
            <a:chOff x="-98654" y="4551143"/>
            <a:chExt cx="7903082" cy="1800000"/>
          </a:xfrm>
        </p:grpSpPr>
        <p:pic>
          <p:nvPicPr>
            <p:cNvPr id="2" name="Picture 3" descr="C:\Documents and Settings\analiz\Рабочий стол\Рисунок1.jpg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7846" y="4551143"/>
              <a:ext cx="3046582" cy="18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Прямоугольник 29"/>
            <p:cNvSpPr>
              <a:spLocks noChangeArrowheads="1"/>
            </p:cNvSpPr>
            <p:nvPr/>
          </p:nvSpPr>
          <p:spPr bwMode="auto">
            <a:xfrm>
              <a:off x="-98654" y="4657079"/>
              <a:ext cx="4834233" cy="1338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lnSpc>
                  <a:spcPct val="90000"/>
                </a:lnSpc>
                <a:buClr>
                  <a:srgbClr val="FF00FF"/>
                </a:buClr>
              </a:pP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На </a:t>
              </a:r>
              <a:r>
                <a:rPr lang="uk-UA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офіційних міжнародних змаганнях спортсменами області завойовано </a:t>
              </a:r>
            </a:p>
            <a:p>
              <a:pPr algn="r" eaLnBrk="1" hangingPunct="1">
                <a:lnSpc>
                  <a:spcPct val="90000"/>
                </a:lnSpc>
                <a:buClr>
                  <a:srgbClr val="FF00FF"/>
                </a:buClr>
              </a:pPr>
              <a:r>
                <a:rPr lang="uk-UA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122 медалі з 14 видів спорту, з </a:t>
              </a: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яких 56 </a:t>
              </a:r>
              <a:r>
                <a:rPr lang="uk-UA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золотих, </a:t>
              </a: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/>
              </a:r>
              <a:b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</a:b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на </a:t>
              </a:r>
              <a:r>
                <a:rPr lang="uk-UA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всеукраїнських </a:t>
              </a: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змаганнях - 530 </a:t>
              </a:r>
              <a:r>
                <a:rPr lang="uk-UA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медалей </a:t>
              </a: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/>
              </a:r>
              <a:b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</a:b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з 23 видів </a:t>
              </a:r>
              <a:r>
                <a:rPr lang="uk-UA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спорту</a:t>
              </a: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, з </a:t>
              </a:r>
              <a:r>
                <a:rPr lang="uk-UA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яких 226 </a:t>
              </a:r>
              <a:r>
                <a:rPr lang="uk-UA" b="1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золотих</a:t>
              </a:r>
              <a:endParaRPr lang="uk-UA" altLang="ru-RU" b="1" i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1148835" y="2423753"/>
            <a:ext cx="6441437" cy="1800000"/>
            <a:chOff x="1148835" y="2712388"/>
            <a:chExt cx="6441437" cy="1800000"/>
          </a:xfrm>
        </p:grpSpPr>
        <p:sp>
          <p:nvSpPr>
            <p:cNvPr id="40" name="Прямоугольник 39"/>
            <p:cNvSpPr/>
            <p:nvPr/>
          </p:nvSpPr>
          <p:spPr>
            <a:xfrm>
              <a:off x="3723245" y="3012223"/>
              <a:ext cx="386702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Будівництво та реконструкція </a:t>
              </a:r>
              <a:b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11-ти футбольних полів </a:t>
              </a:r>
              <a:b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зі штучним покриттям у 2018 році </a:t>
              </a:r>
              <a:b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b="1" i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+ 11 об’єктів – у 2019 році</a:t>
              </a:r>
              <a:endParaRPr lang="uk-UA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  <p:sp>
          <p:nvSpPr>
            <p:cNvPr id="41" name="Скругленный прямоугольник 40"/>
            <p:cNvSpPr/>
            <p:nvPr/>
          </p:nvSpPr>
          <p:spPr>
            <a:xfrm>
              <a:off x="1148835" y="2712388"/>
              <a:ext cx="2520000" cy="1800000"/>
            </a:xfrm>
            <a:prstGeom prst="roundRect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239961" y="620688"/>
            <a:ext cx="8277173" cy="1800000"/>
            <a:chOff x="228995" y="620688"/>
            <a:chExt cx="8277173" cy="1800000"/>
          </a:xfrm>
        </p:grpSpPr>
        <p:sp>
          <p:nvSpPr>
            <p:cNvPr id="19" name="Прямоугольник 29"/>
            <p:cNvSpPr>
              <a:spLocks noChangeArrowheads="1"/>
            </p:cNvSpPr>
            <p:nvPr/>
          </p:nvSpPr>
          <p:spPr bwMode="auto">
            <a:xfrm>
              <a:off x="228995" y="1100573"/>
              <a:ext cx="5703530" cy="840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>
                <a:lnSpc>
                  <a:spcPct val="90000"/>
                </a:lnSpc>
                <a:defRPr/>
              </a:pPr>
              <a:r>
                <a:rPr lang="uk-UA" b="1" i="1" dirty="0" smtClean="0">
                  <a:solidFill>
                    <a:srgbClr val="6B6B6B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Громадська акція </a:t>
              </a:r>
              <a:r>
                <a:rPr lang="uk-UA" b="1" i="1" dirty="0" smtClean="0">
                  <a:solidFill>
                    <a:srgbClr val="6B6B6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«Спорт для всіх – спільна турбота» - </a:t>
              </a:r>
              <a:r>
                <a:rPr lang="uk-UA" b="1" i="1" dirty="0" smtClean="0">
                  <a:solidFill>
                    <a:srgbClr val="6B6B6B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відновлено </a:t>
              </a:r>
              <a:r>
                <a:rPr lang="uk-UA" b="1" i="1" dirty="0" smtClean="0">
                  <a:solidFill>
                    <a:srgbClr val="6B6B6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  <a:cs typeface="Arial" panose="020B0604020202020204" pitchFamily="34" charset="0"/>
                </a:rPr>
                <a:t>572</a:t>
              </a:r>
              <a:r>
                <a:rPr lang="uk-UA" b="1" i="1" dirty="0" smtClean="0">
                  <a:solidFill>
                    <a:srgbClr val="6B6B6B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відкритих спортивних майданчика </a:t>
              </a:r>
              <a:br>
                <a:rPr lang="uk-UA" b="1" i="1" dirty="0" smtClean="0">
                  <a:solidFill>
                    <a:srgbClr val="6B6B6B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</a:br>
              <a:r>
                <a:rPr lang="uk-UA" b="1" i="1" dirty="0" smtClean="0">
                  <a:solidFill>
                    <a:srgbClr val="6B6B6B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для масового використання</a:t>
              </a:r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5986168" y="620688"/>
              <a:ext cx="2520000" cy="1800000"/>
            </a:xfrm>
            <a:prstGeom prst="round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787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D:\MIR\2018\Kolegiya\rik_2018\карта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82" y="806560"/>
            <a:ext cx="4680885" cy="52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extBox 9"/>
          <p:cNvSpPr txBox="1"/>
          <p:nvPr/>
        </p:nvSpPr>
        <p:spPr>
          <a:xfrm>
            <a:off x="-36512" y="-37163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МОНІТОРИНГ АДМІНТЕРИТОРІЙ ОБЛАСТІ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459850"/>
              </p:ext>
            </p:extLst>
          </p:nvPr>
        </p:nvGraphicFramePr>
        <p:xfrm>
          <a:off x="4673404" y="451789"/>
          <a:ext cx="4470596" cy="6277878"/>
        </p:xfrm>
        <a:graphic>
          <a:graphicData uri="http://schemas.openxmlformats.org/drawingml/2006/table">
            <a:tbl>
              <a:tblPr/>
              <a:tblGrid>
                <a:gridCol w="1059739"/>
                <a:gridCol w="522514"/>
                <a:gridCol w="675733"/>
                <a:gridCol w="872944"/>
                <a:gridCol w="744580"/>
                <a:gridCol w="595086"/>
              </a:tblGrid>
              <a:tr h="6575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Назва</a:t>
                      </a:r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 </a:t>
                      </a:r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районів</a:t>
                      </a:r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 та </a:t>
                      </a:r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міст</a:t>
                      </a:r>
                      <a:endParaRPr lang="ru-RU" sz="1200" b="1" i="0" u="none" strike="noStrike" dirty="0"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Arial Narrow"/>
                        </a:rPr>
                        <a:t>Загаль</a:t>
                      </a:r>
                      <a:r>
                        <a:rPr lang="ru-RU" sz="1200" b="1" i="0" u="none" strike="noStrike" dirty="0" smtClean="0">
                          <a:effectLst/>
                          <a:latin typeface="Arial Narrow"/>
                        </a:rPr>
                        <a:t>-не </a:t>
                      </a:r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місце</a:t>
                      </a:r>
                      <a:endParaRPr lang="ru-RU" sz="1200" b="1" i="0" u="none" strike="noStrike" dirty="0"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Arial Narrow"/>
                        </a:rPr>
                        <a:t>Економіч</a:t>
                      </a:r>
                      <a:r>
                        <a:rPr lang="ru-RU" sz="1200" b="1" i="0" u="none" strike="noStrike" dirty="0" smtClean="0">
                          <a:effectLst/>
                          <a:latin typeface="Arial Narrow"/>
                        </a:rPr>
                        <a:t>-на </a:t>
                      </a:r>
                      <a:r>
                        <a:rPr lang="ru-RU" sz="1200" b="1" i="0" u="none" strike="noStrike" dirty="0" err="1" smtClean="0">
                          <a:effectLst/>
                          <a:latin typeface="Arial Narrow"/>
                        </a:rPr>
                        <a:t>ефектив-ність</a:t>
                      </a:r>
                      <a:endParaRPr lang="ru-RU" sz="1200" b="1" i="0" u="none" strike="noStrike" dirty="0"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Arial Narrow"/>
                        </a:rPr>
                        <a:t>Інвестицій-ний</a:t>
                      </a:r>
                      <a:r>
                        <a:rPr lang="ru-RU" sz="1200" b="1" i="0" u="none" strike="noStrike" dirty="0" smtClean="0">
                          <a:effectLst/>
                          <a:latin typeface="Arial Narrow"/>
                        </a:rPr>
                        <a:t> </a:t>
                      </a:r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розвиток</a:t>
                      </a:r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 та </a:t>
                      </a:r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розвиток</a:t>
                      </a:r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Arial Narrow"/>
                        </a:rPr>
                        <a:t>інфраструк</a:t>
                      </a:r>
                      <a:r>
                        <a:rPr lang="ru-RU" sz="1200" b="1" i="0" u="none" strike="noStrike" dirty="0" smtClean="0">
                          <a:effectLst/>
                          <a:latin typeface="Arial Narrow"/>
                        </a:rPr>
                        <a:t>-тури</a:t>
                      </a:r>
                      <a:endParaRPr lang="ru-RU" sz="1200" b="1" i="0" u="none" strike="noStrike" dirty="0"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Фінансова</a:t>
                      </a:r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 </a:t>
                      </a:r>
                      <a:r>
                        <a:rPr lang="ru-RU" sz="1100" b="1" i="0" u="none" strike="noStrike" dirty="0" err="1">
                          <a:effectLst/>
                          <a:latin typeface="Arial Narrow"/>
                        </a:rPr>
                        <a:t>самодостат-ність</a:t>
                      </a:r>
                      <a:endParaRPr lang="ru-RU" sz="1100" b="1" i="0" u="none" strike="noStrike" dirty="0"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Ефектив-ність</a:t>
                      </a:r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 ринку </a:t>
                      </a:r>
                      <a:r>
                        <a:rPr lang="ru-RU" sz="1200" b="1" i="0" u="none" strike="noStrike" dirty="0" err="1">
                          <a:effectLst/>
                          <a:latin typeface="Arial Narrow"/>
                        </a:rPr>
                        <a:t>праці</a:t>
                      </a:r>
                      <a:endParaRPr lang="ru-RU" sz="1200" b="1" i="0" u="none" strike="noStrike" dirty="0"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Бахмацький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14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Бобровицький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Борзнянський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12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Варвинський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Городнянський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>
                          <a:effectLst/>
                          <a:latin typeface="Arial Narrow"/>
                        </a:rPr>
                        <a:t>16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Ічнянський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10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Козелецький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>
                          <a:effectLst/>
                          <a:latin typeface="Arial Narrow"/>
                        </a:rPr>
                        <a:t>21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Коропський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>
                          <a:effectLst/>
                          <a:latin typeface="Arial Narrow"/>
                        </a:rPr>
                        <a:t>19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Корюківський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>
                          <a:effectLst/>
                          <a:latin typeface="Arial Narrow"/>
                        </a:rPr>
                        <a:t>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Куликівський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18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Менський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>
                          <a:effectLst/>
                          <a:latin typeface="Arial Narrow"/>
                        </a:rPr>
                        <a:t>20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21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Ніжинський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13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Н.-Сіверський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>
                          <a:effectLst/>
                          <a:latin typeface="Arial Narrow"/>
                        </a:rPr>
                        <a:t>17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Носівський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>
                          <a:effectLst/>
                          <a:latin typeface="Arial Narrow"/>
                        </a:rPr>
                        <a:t>11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Прилуцький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Ріпкинський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Семенівський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15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Сновський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8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Сосницький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22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20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Срібнянський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9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Талалаївський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6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Чернігівський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 Narrow"/>
                      </a:endParaRP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effectLst/>
                          <a:latin typeface="Arial Narrow"/>
                        </a:rPr>
                        <a:t>5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7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10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м. Ніжин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8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м. Н.-Сіверський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м. Прилуки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2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1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Arial Narrow"/>
                        </a:rPr>
                        <a:t>м. Чернігів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Arial Narrow"/>
                        </a:rPr>
                        <a:t>3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Arial Narrow"/>
                        </a:rPr>
                        <a:t>4</a:t>
                      </a:r>
                    </a:p>
                  </a:txBody>
                  <a:tcPr marL="5603" marR="5603" marT="560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864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5511197"/>
              </p:ext>
            </p:extLst>
          </p:nvPr>
        </p:nvGraphicFramePr>
        <p:xfrm>
          <a:off x="0" y="980728"/>
          <a:ext cx="9144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0" y="6331074"/>
            <a:ext cx="9143999" cy="526926"/>
            <a:chOff x="-989654" y="5024611"/>
            <a:chExt cx="11371944" cy="74295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8965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8818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804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790" y="5024611"/>
              <a:ext cx="2857500" cy="742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TextBox 10"/>
          <p:cNvSpPr txBox="1"/>
          <p:nvPr/>
        </p:nvSpPr>
        <p:spPr>
          <a:xfrm>
            <a:off x="5633" y="20893"/>
            <a:ext cx="4566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МОНІТОРИНГ БЮДЖЕТІВ ОТГ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4560329" y="908719"/>
            <a:ext cx="4260143" cy="646331"/>
            <a:chOff x="4215289" y="908720"/>
            <a:chExt cx="4260143" cy="646331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4560329" y="908720"/>
              <a:ext cx="391510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i="1" dirty="0" err="1">
                  <a:latin typeface="Arial Narrow" panose="020B0606020202030204" pitchFamily="34" charset="0"/>
                </a:rPr>
                <a:t>Капітальні</a:t>
              </a:r>
              <a:r>
                <a:rPr lang="ru-RU" b="1" i="1" dirty="0">
                  <a:latin typeface="Arial Narrow" panose="020B0606020202030204" pitchFamily="34" charset="0"/>
                </a:rPr>
                <a:t> </a:t>
              </a:r>
              <a:r>
                <a:rPr lang="ru-RU" b="1" i="1" dirty="0" err="1">
                  <a:latin typeface="Arial Narrow" panose="020B0606020202030204" pitchFamily="34" charset="0"/>
                </a:rPr>
                <a:t>видатки</a:t>
              </a:r>
              <a:r>
                <a:rPr lang="ru-RU" b="1" i="1" dirty="0">
                  <a:latin typeface="Arial Narrow" panose="020B0606020202030204" pitchFamily="34" charset="0"/>
                </a:rPr>
                <a:t> на 1-го </a:t>
              </a:r>
              <a:r>
                <a:rPr lang="ru-RU" b="1" i="1" dirty="0" err="1">
                  <a:latin typeface="Arial Narrow" panose="020B0606020202030204" pitchFamily="34" charset="0"/>
                </a:rPr>
                <a:t>мешканця</a:t>
              </a:r>
              <a:r>
                <a:rPr lang="ru-RU" b="1" i="1" dirty="0">
                  <a:latin typeface="Arial Narrow" panose="020B0606020202030204" pitchFamily="34" charset="0"/>
                </a:rPr>
                <a:t> </a:t>
              </a:r>
              <a:r>
                <a:rPr lang="ru-RU" b="1" i="1" dirty="0" smtClean="0">
                  <a:latin typeface="Arial Narrow" panose="020B0606020202030204" pitchFamily="34" charset="0"/>
                </a:rPr>
                <a:t/>
              </a:r>
              <a:br>
                <a:rPr lang="ru-RU" b="1" i="1" dirty="0" smtClean="0">
                  <a:latin typeface="Arial Narrow" panose="020B0606020202030204" pitchFamily="34" charset="0"/>
                </a:rPr>
              </a:br>
              <a:r>
                <a:rPr lang="ru-RU" i="1" dirty="0" smtClean="0">
                  <a:latin typeface="Arial Narrow" panose="020B0606020202030204" pitchFamily="34" charset="0"/>
                </a:rPr>
                <a:t>(без </a:t>
              </a:r>
              <a:r>
                <a:rPr lang="ru-RU" i="1" dirty="0" err="1">
                  <a:latin typeface="Arial Narrow" panose="020B0606020202030204" pitchFamily="34" charset="0"/>
                </a:rPr>
                <a:t>власних</a:t>
              </a:r>
              <a:r>
                <a:rPr lang="ru-RU" i="1" dirty="0">
                  <a:latin typeface="Arial Narrow" panose="020B0606020202030204" pitchFamily="34" charset="0"/>
                </a:rPr>
                <a:t> </a:t>
              </a:r>
              <a:r>
                <a:rPr lang="ru-RU" i="1" dirty="0" err="1">
                  <a:latin typeface="Arial Narrow" panose="020B0606020202030204" pitchFamily="34" charset="0"/>
                </a:rPr>
                <a:t>бюджетних</a:t>
              </a:r>
              <a:r>
                <a:rPr lang="ru-RU" i="1" dirty="0">
                  <a:latin typeface="Arial Narrow" panose="020B0606020202030204" pitchFamily="34" charset="0"/>
                </a:rPr>
                <a:t> </a:t>
              </a:r>
              <a:r>
                <a:rPr lang="ru-RU" i="1" dirty="0" err="1">
                  <a:latin typeface="Arial Narrow" panose="020B0606020202030204" pitchFamily="34" charset="0"/>
                </a:rPr>
                <a:t>установ</a:t>
              </a:r>
              <a:r>
                <a:rPr lang="ru-RU" i="1" dirty="0">
                  <a:latin typeface="Arial Narrow" panose="020B0606020202030204" pitchFamily="34" charset="0"/>
                </a:rPr>
                <a:t>), грн</a:t>
              </a:r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297798" y="925813"/>
              <a:ext cx="180021" cy="345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138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173672" y="0"/>
            <a:ext cx="7986414" cy="6858000"/>
            <a:chOff x="1173672" y="0"/>
            <a:chExt cx="7986414" cy="68580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2741" y="0"/>
              <a:ext cx="5928755" cy="43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" name="Picture 4" descr="C:\Documents and Settings\analiz\Рабочий стол\Рисунок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3672" y="0"/>
              <a:ext cx="1519068" cy="43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Прямоугольник 6"/>
            <p:cNvSpPr/>
            <p:nvPr/>
          </p:nvSpPr>
          <p:spPr>
            <a:xfrm>
              <a:off x="8620086" y="0"/>
              <a:ext cx="540000" cy="6858000"/>
            </a:xfrm>
            <a:prstGeom prst="rect">
              <a:avLst/>
            </a:prstGeom>
            <a:solidFill>
              <a:srgbClr val="006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173672" y="4310982"/>
              <a:ext cx="1519068" cy="15192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Пятиугольник 8"/>
            <p:cNvSpPr/>
            <p:nvPr/>
          </p:nvSpPr>
          <p:spPr>
            <a:xfrm>
              <a:off x="2692741" y="4310982"/>
              <a:ext cx="6444000" cy="1519200"/>
            </a:xfrm>
            <a:prstGeom prst="homePlate">
              <a:avLst>
                <a:gd name="adj" fmla="val 33233"/>
              </a:avLst>
            </a:prstGeom>
            <a:solidFill>
              <a:srgbClr val="00C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75656" y="4470417"/>
              <a:ext cx="69716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4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ПІДСУМКИ </a:t>
              </a:r>
              <a:r>
                <a:rPr lang="uk-UA" sz="24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ВИКОНАННЯ ПРОГРАМИ </a:t>
              </a:r>
              <a:r>
                <a:rPr lang="uk-UA" sz="24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ЕКОНОМІЧНОГО </a:t>
              </a:r>
              <a:br>
                <a:rPr lang="uk-UA" sz="24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4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І СОЦІАЛЬНОГО РОЗВИТКУ ОБЛАСТІ ЗА 2018 РІК </a:t>
              </a:r>
              <a:br>
                <a:rPr lang="uk-UA" sz="24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</a:br>
              <a:r>
                <a:rPr lang="uk-UA" sz="24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anose="020B0606020202030204" pitchFamily="34" charset="0"/>
                </a:rPr>
                <a:t>ТА ОСНОВНІ ЗАВДАННЯ НА 2019 РІК</a:t>
              </a:r>
              <a:endPara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endParaRPr>
            </a:p>
          </p:txBody>
        </p:sp>
      </p:grpSp>
      <p:pic>
        <p:nvPicPr>
          <p:cNvPr id="11" name="Picture 4" descr="Gerbob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27" y="27776"/>
            <a:ext cx="1211867" cy="900000"/>
          </a:xfrm>
          <a:prstGeom prst="rect">
            <a:avLst/>
          </a:prstGeom>
          <a:noFill/>
          <a:effectLst>
            <a:outerShdw dist="107763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96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14300" prst="artDeco"/>
        </a:sp3d>
      </a:spPr>
      <a:bodyPr rtlCol="0"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  <a:scene3d>
          <a:camera prst="orthographicFront"/>
          <a:lightRig rig="threePt" dir="t"/>
        </a:scene3d>
        <a:sp3d>
          <a:bevelT w="114300" prst="artDeco"/>
        </a:sp3d>
      </a:spPr>
      <a:bodyPr rtlCol="0"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7838</TotalTime>
  <Words>1278</Words>
  <Application>Microsoft Office PowerPoint</Application>
  <PresentationFormat>Екран (4:3)</PresentationFormat>
  <Paragraphs>449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27</vt:i4>
      </vt:variant>
    </vt:vector>
  </HeadingPairs>
  <TitlesOfParts>
    <vt:vector size="34" baseType="lpstr">
      <vt:lpstr>Arial</vt:lpstr>
      <vt:lpstr>Arial Narrow</vt:lpstr>
      <vt:lpstr>Calibri</vt:lpstr>
      <vt:lpstr>Times New Roman</vt:lpstr>
      <vt:lpstr>Wingdings</vt:lpstr>
      <vt:lpstr>Тема Office</vt:lpstr>
      <vt:lpstr>2_Тема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INFOPERATOR4</dc:creator>
  <cp:lastModifiedBy>InfOperator1</cp:lastModifiedBy>
  <cp:revision>869</cp:revision>
  <cp:lastPrinted>2018-08-29T08:25:48Z</cp:lastPrinted>
  <dcterms:modified xsi:type="dcterms:W3CDTF">2019-03-27T14:24:09Z</dcterms:modified>
</cp:coreProperties>
</file>